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Lst>
  <p:sldSz cx="9144000" cy="5143500" type="screen16x9"/>
  <p:notesSz cx="6858000" cy="9144000"/>
  <p:embeddedFontLst>
    <p:embeddedFont>
      <p:font typeface="Amatic SC" panose="020B0604020202020204" charset="0"/>
      <p:regular r:id="rId144"/>
      <p:bold r:id="rId145"/>
    </p:embeddedFont>
    <p:embeddedFont>
      <p:font typeface="Source Code Pro" panose="020B0604020202020204" charset="0"/>
      <p:regular r:id="rId146"/>
      <p:bold r:id="rId1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58EAA0-1D67-4B8C-AAB0-675697AAF961}">
  <a:tblStyle styleId="{B958EAA0-1D67-4B8C-AAB0-675697AAF96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1.fntdata"/><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408915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269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57490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6" name="Shape 6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75633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2" name="Shape 6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334174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8" name="Shape 6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34515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4" name="Shape 6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6612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0" name="Shape 6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19600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7" name="Shape 6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21648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3" name="Shape 7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123471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21602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9411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3" name="Shape 7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163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68926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9" name="Shape 7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720699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Shape 7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4" name="Shape 7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917148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0" name="Shape 7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90649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5" name="Shape 7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40249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1" name="Shape 7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278433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6" name="Shape 7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6423038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3" name="Shape 7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463875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8" name="Shape 7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021521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5" name="Shape 7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1450941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1" name="Shape 7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5705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306234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8" name="Shape 7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807646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3" name="Shape 7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646862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Shape 7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0" name="Shape 8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6621578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6" name="Shape 8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69290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3" name="Shape 8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81418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Shape 8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8" name="Shape 8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1105799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5" name="Shape 8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682605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0" name="Shape 8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1722265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7" name="Shape 8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371078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4" name="Shape 8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059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4717502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0" name="Shape 8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234642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Shape 8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6" name="Shape 8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054332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1" name="Shape 8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4642478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Shape 8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7" name="Shape 8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309620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Shape 8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2" name="Shape 8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928875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Shape 8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8" name="Shape 8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903224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4" name="Shape 8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010155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0" name="Shape 8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155559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6" name="Shape 8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413664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Shape 9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2" name="Shape 9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22494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605992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8" name="Shape 9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656468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4" name="Shape 9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938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36317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7473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2521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0586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9309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6298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7571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729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2523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98551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17974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3862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73359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36925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10868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3369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9710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46361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56130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23078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67085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84405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6843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05441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05415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2541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4910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0039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6087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3908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33904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1496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19652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738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51769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13817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23789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915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4301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97177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4286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54966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10817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832046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785498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2048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47805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532081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596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75639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635058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23931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346304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54075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16449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161648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396306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8" name="Shape 4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52818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241309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580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26365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052404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17187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295431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4" name="Shape 5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44468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51316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1019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159871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3827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741092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186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405422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28209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2" name="Shape 5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26571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8" name="Shape 5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418653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4" name="Shape 5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097737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0" name="Shape 5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152329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6" name="Shape 5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674227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2" name="Shape 5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744592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8" name="Shape 5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226756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4" name="Shape 5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845894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0" name="Shape 6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5530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639134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6" name="Shape 6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416240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2" name="Shape 6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890813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8" name="Shape 6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106939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4" name="Shape 6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470504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0" name="Shape 6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702885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6" name="Shape 6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24638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2" name="Shape 6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548268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8" name="Shape 6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9558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750304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0" name="Shape 6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5892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http://youtube.com/v/TTwT1-TpFhE"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468350"/>
            <a:ext cx="8520600" cy="2690400"/>
          </a:xfrm>
          <a:prstGeom prst="rect">
            <a:avLst/>
          </a:prstGeom>
        </p:spPr>
        <p:txBody>
          <a:bodyPr lIns="91425" tIns="91425" rIns="91425" bIns="91425" anchor="ctr" anchorCtr="0">
            <a:noAutofit/>
          </a:bodyPr>
          <a:lstStyle/>
          <a:p>
            <a:pPr lvl="0">
              <a:spcBef>
                <a:spcPts val="0"/>
              </a:spcBef>
              <a:buNone/>
            </a:pPr>
            <a:r>
              <a:rPr lang="en"/>
              <a:t>The Scientific Method</a:t>
            </a:r>
          </a:p>
        </p:txBody>
      </p:sp>
      <p:sp>
        <p:nvSpPr>
          <p:cNvPr id="57" name="Shape 57"/>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rtl="0">
              <a:spcBef>
                <a:spcPts val="0"/>
              </a:spcBef>
              <a:buNone/>
            </a:pPr>
            <a:r>
              <a:rPr lang="en"/>
              <a:t>Take notes in your workbook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Scientific Method Notes: STEP 1: OBSERVATION​</a:t>
            </a:r>
          </a:p>
          <a:p>
            <a:pPr lvl="0">
              <a:spcBef>
                <a:spcPts val="0"/>
              </a:spcBef>
              <a:buNone/>
            </a:pPr>
            <a:endParaRPr/>
          </a:p>
        </p:txBody>
      </p:sp>
      <p:sp>
        <p:nvSpPr>
          <p:cNvPr id="111" name="Shape 111"/>
          <p:cNvSpPr txBox="1">
            <a:spLocks noGrp="1"/>
          </p:cNvSpPr>
          <p:nvPr>
            <p:ph type="body" idx="1"/>
          </p:nvPr>
        </p:nvSpPr>
        <p:spPr>
          <a:xfrm>
            <a:off x="311700" y="1228675"/>
            <a:ext cx="8520600" cy="3872100"/>
          </a:xfrm>
          <a:prstGeom prst="rect">
            <a:avLst/>
          </a:prstGeom>
        </p:spPr>
        <p:txBody>
          <a:bodyPr lIns="91425" tIns="91425" rIns="91425" bIns="91425" anchor="t" anchorCtr="0">
            <a:noAutofit/>
          </a:bodyPr>
          <a:lstStyle/>
          <a:p>
            <a:pPr marL="457200" lvl="0" indent="-228600" rtl="0">
              <a:lnSpc>
                <a:spcPct val="200000"/>
              </a:lnSpc>
              <a:spcBef>
                <a:spcPts val="0"/>
              </a:spcBef>
            </a:pPr>
            <a:r>
              <a:rPr lang="en"/>
              <a:t>Observe the natural world​</a:t>
            </a:r>
          </a:p>
          <a:p>
            <a:pPr marL="457200" lvl="0" indent="-228600" rtl="0">
              <a:lnSpc>
                <a:spcPct val="200000"/>
              </a:lnSpc>
              <a:spcBef>
                <a:spcPts val="0"/>
              </a:spcBef>
            </a:pPr>
            <a:r>
              <a:rPr lang="en"/>
              <a:t>What do you see?​</a:t>
            </a:r>
          </a:p>
          <a:p>
            <a:pPr marL="457200" lvl="0" indent="-228600" rtl="0">
              <a:lnSpc>
                <a:spcPct val="200000"/>
              </a:lnSpc>
              <a:spcBef>
                <a:spcPts val="0"/>
              </a:spcBef>
            </a:pPr>
            <a:r>
              <a:rPr lang="en"/>
              <a:t>What can you question?​</a:t>
            </a:r>
          </a:p>
          <a:p>
            <a:pPr marL="457200" lvl="0" indent="-228600" rtl="0">
              <a:lnSpc>
                <a:spcPct val="200000"/>
              </a:lnSpc>
              <a:spcBef>
                <a:spcPts val="0"/>
              </a:spcBef>
            </a:pPr>
            <a:r>
              <a:rPr lang="en"/>
              <a:t>What don’t you understand about what you see?​</a:t>
            </a:r>
          </a:p>
          <a:p>
            <a:pPr marL="457200" lvl="0" indent="-228600" rtl="0">
              <a:lnSpc>
                <a:spcPct val="200000"/>
              </a:lnSpc>
              <a:spcBef>
                <a:spcPts val="0"/>
              </a:spcBef>
            </a:pPr>
            <a:r>
              <a:rPr lang="en"/>
              <a:t>Learn to question things… that’s where science begins!!!</a:t>
            </a:r>
          </a:p>
          <a:p>
            <a:pPr lvl="0" rtl="0">
              <a:lnSpc>
                <a:spcPct val="100000"/>
              </a:lnSpc>
              <a:spcBef>
                <a:spcPts val="0"/>
              </a:spcBef>
              <a:buNone/>
            </a:pPr>
            <a:r>
              <a:rPr lang="en"/>
              <a:t>Note: The initial observation is generally not a part of your lab report.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Procedures Activity</a:t>
            </a:r>
          </a:p>
        </p:txBody>
      </p:sp>
      <p:sp>
        <p:nvSpPr>
          <p:cNvPr id="669" name="Shape 66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2400"/>
              <a:t>You will be given a card with some shapes on it. On a separate piece of paper, write instructions on how to replicate the image in procedures format. You have 10 minutes to complete this.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Day 9</a:t>
            </a:r>
          </a:p>
        </p:txBody>
      </p:sp>
      <p:sp>
        <p:nvSpPr>
          <p:cNvPr id="675" name="Shape 675"/>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Scientific Method Notes: STEP 6: RESULTS/DATA</a:t>
            </a:r>
          </a:p>
        </p:txBody>
      </p:sp>
      <p:sp>
        <p:nvSpPr>
          <p:cNvPr id="681" name="Shape 68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81000">
              <a:lnSpc>
                <a:spcPct val="150000"/>
              </a:lnSpc>
              <a:spcBef>
                <a:spcPts val="0"/>
              </a:spcBef>
              <a:buSzPct val="100000"/>
            </a:pPr>
            <a:r>
              <a:rPr lang="en" sz="2400"/>
              <a:t>Record in tables</a:t>
            </a:r>
          </a:p>
          <a:p>
            <a:pPr marL="457200" lvl="0" indent="-381000">
              <a:lnSpc>
                <a:spcPct val="150000"/>
              </a:lnSpc>
              <a:spcBef>
                <a:spcPts val="0"/>
              </a:spcBef>
              <a:buSzPct val="100000"/>
            </a:pPr>
            <a:r>
              <a:rPr lang="en" sz="2400"/>
              <a:t>Organized</a:t>
            </a:r>
          </a:p>
          <a:p>
            <a:pPr marL="457200" lvl="0" indent="-381000" rtl="0">
              <a:lnSpc>
                <a:spcPct val="150000"/>
              </a:lnSpc>
              <a:spcBef>
                <a:spcPts val="0"/>
              </a:spcBef>
              <a:buSzPct val="100000"/>
            </a:pPr>
            <a:r>
              <a:rPr lang="en" sz="2400"/>
              <a:t>Neat</a:t>
            </a:r>
          </a:p>
          <a:p>
            <a:pPr marL="457200" lvl="0" indent="-381000" rtl="0">
              <a:lnSpc>
                <a:spcPct val="150000"/>
              </a:lnSpc>
              <a:spcBef>
                <a:spcPts val="0"/>
              </a:spcBef>
              <a:buSzPct val="100000"/>
            </a:pPr>
            <a:r>
              <a:rPr lang="en" sz="2400"/>
              <a:t>Use graphs and charts </a:t>
            </a:r>
          </a:p>
          <a:p>
            <a:pPr marL="457200" lvl="0" indent="-381000" rtl="0">
              <a:lnSpc>
                <a:spcPct val="150000"/>
              </a:lnSpc>
              <a:spcBef>
                <a:spcPts val="0"/>
              </a:spcBef>
              <a:buSzPct val="100000"/>
            </a:pPr>
            <a:r>
              <a:rPr lang="en" sz="2400"/>
              <a:t>Makes a visual representation of raw data</a:t>
            </a:r>
          </a:p>
          <a:p>
            <a:pPr lvl="0">
              <a:spcBef>
                <a:spcPts val="0"/>
              </a:spcBef>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Data Table Requirements</a:t>
            </a:r>
          </a:p>
        </p:txBody>
      </p:sp>
      <p:sp>
        <p:nvSpPr>
          <p:cNvPr id="687" name="Shape 68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81000" rtl="0">
              <a:spcBef>
                <a:spcPts val="0"/>
              </a:spcBef>
              <a:buSzPct val="100000"/>
            </a:pPr>
            <a:r>
              <a:rPr lang="en" sz="2400"/>
              <a:t>Title</a:t>
            </a:r>
          </a:p>
          <a:p>
            <a:pPr marL="457200" lvl="0" indent="-381000" rtl="0">
              <a:spcBef>
                <a:spcPts val="0"/>
              </a:spcBef>
              <a:buSzPct val="100000"/>
            </a:pPr>
            <a:r>
              <a:rPr lang="en" sz="2400"/>
              <a:t>Neat and organized</a:t>
            </a:r>
          </a:p>
          <a:p>
            <a:pPr marL="914400" lvl="1" indent="-381000" rtl="0">
              <a:spcBef>
                <a:spcPts val="0"/>
              </a:spcBef>
              <a:buSzPct val="100000"/>
            </a:pPr>
            <a:r>
              <a:rPr lang="en" sz="2400"/>
              <a:t>Use a ruler if doing by hand</a:t>
            </a:r>
          </a:p>
          <a:p>
            <a:pPr marL="457200" lvl="0" indent="-381000" rtl="0">
              <a:spcBef>
                <a:spcPts val="0"/>
              </a:spcBef>
              <a:buSzPct val="100000"/>
            </a:pPr>
            <a:r>
              <a:rPr lang="en" sz="2400"/>
              <a:t>Headings for columns and rows</a:t>
            </a:r>
          </a:p>
          <a:p>
            <a:pPr marL="457200" lvl="0" indent="-381000">
              <a:spcBef>
                <a:spcPts val="0"/>
              </a:spcBef>
              <a:buSzPct val="100000"/>
            </a:pPr>
            <a:r>
              <a:rPr lang="en" sz="2400"/>
              <a:t>Be sure to include units when appropriate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Example:</a:t>
            </a:r>
          </a:p>
        </p:txBody>
      </p:sp>
      <p:sp>
        <p:nvSpPr>
          <p:cNvPr id="693" name="Shape 693"/>
          <p:cNvSpPr txBox="1">
            <a:spLocks noGrp="1"/>
          </p:cNvSpPr>
          <p:nvPr>
            <p:ph type="body" idx="1"/>
          </p:nvPr>
        </p:nvSpPr>
        <p:spPr>
          <a:xfrm>
            <a:off x="17125" y="1007250"/>
            <a:ext cx="9144000" cy="3561600"/>
          </a:xfrm>
          <a:prstGeom prst="rect">
            <a:avLst/>
          </a:prstGeom>
        </p:spPr>
        <p:txBody>
          <a:bodyPr lIns="91425" tIns="91425" rIns="91425" bIns="91425" anchor="t" anchorCtr="0">
            <a:noAutofit/>
          </a:bodyPr>
          <a:lstStyle/>
          <a:p>
            <a:pPr lvl="0" algn="ctr" rtl="0">
              <a:spcBef>
                <a:spcPts val="0"/>
              </a:spcBef>
              <a:buNone/>
            </a:pPr>
            <a:r>
              <a:rPr lang="en"/>
              <a:t>Number of Times Peacocks in Each Enclosure Who Mated in 10 days</a:t>
            </a:r>
          </a:p>
          <a:p>
            <a:pPr lvl="0" algn="ctr">
              <a:spcBef>
                <a:spcPts val="0"/>
              </a:spcBef>
              <a:buNone/>
            </a:pPr>
            <a:endParaRPr/>
          </a:p>
        </p:txBody>
      </p:sp>
      <p:graphicFrame>
        <p:nvGraphicFramePr>
          <p:cNvPr id="694" name="Shape 694"/>
          <p:cNvGraphicFramePr/>
          <p:nvPr/>
        </p:nvGraphicFramePr>
        <p:xfrm>
          <a:off x="17125" y="1667925"/>
          <a:ext cx="3000000" cy="3000000"/>
        </p:xfrm>
        <a:graphic>
          <a:graphicData uri="http://schemas.openxmlformats.org/drawingml/2006/table">
            <a:tbl>
              <a:tblPr>
                <a:noFill/>
                <a:tableStyleId>{B958EAA0-1D67-4B8C-AAB0-675697AAF961}</a:tableStyleId>
              </a:tblPr>
              <a:tblGrid>
                <a:gridCol w="848425"/>
                <a:gridCol w="686575"/>
                <a:gridCol w="686575"/>
                <a:gridCol w="686575"/>
                <a:gridCol w="686575"/>
                <a:gridCol w="686575"/>
                <a:gridCol w="686575"/>
                <a:gridCol w="686575"/>
                <a:gridCol w="686575"/>
                <a:gridCol w="686575"/>
                <a:gridCol w="686575"/>
                <a:gridCol w="686575"/>
                <a:gridCol w="686575"/>
              </a:tblGrid>
              <a:tr h="713025">
                <a:tc>
                  <a:txBody>
                    <a:bodyPr/>
                    <a:lstStyle/>
                    <a:p>
                      <a:pPr lvl="0" algn="ctr">
                        <a:spcBef>
                          <a:spcPts val="0"/>
                        </a:spcBef>
                        <a:buNone/>
                      </a:pPr>
                      <a:endParaRPr sz="1200"/>
                    </a:p>
                  </a:txBody>
                  <a:tcPr marL="91425" marR="91425" marT="91425" marB="91425" anchor="ctr"/>
                </a:tc>
                <a:tc>
                  <a:txBody>
                    <a:bodyPr/>
                    <a:lstStyle/>
                    <a:p>
                      <a:pPr lvl="0" algn="ctr">
                        <a:spcBef>
                          <a:spcPts val="0"/>
                        </a:spcBef>
                        <a:buNone/>
                      </a:pPr>
                      <a:r>
                        <a:rPr lang="en" sz="1200"/>
                        <a:t>Pen 1</a:t>
                      </a:r>
                    </a:p>
                  </a:txBody>
                  <a:tcPr marL="91425" marR="91425" marT="91425" marB="91425" anchor="ctr"/>
                </a:tc>
                <a:tc>
                  <a:txBody>
                    <a:bodyPr/>
                    <a:lstStyle/>
                    <a:p>
                      <a:pPr lvl="0" algn="ctr">
                        <a:spcBef>
                          <a:spcPts val="0"/>
                        </a:spcBef>
                        <a:buNone/>
                      </a:pPr>
                      <a:r>
                        <a:rPr lang="en" sz="1200"/>
                        <a:t>Pen 2</a:t>
                      </a:r>
                    </a:p>
                  </a:txBody>
                  <a:tcPr marL="91425" marR="91425" marT="91425" marB="91425" anchor="ctr"/>
                </a:tc>
                <a:tc>
                  <a:txBody>
                    <a:bodyPr/>
                    <a:lstStyle/>
                    <a:p>
                      <a:pPr lvl="0" algn="ctr" rtl="0">
                        <a:spcBef>
                          <a:spcPts val="0"/>
                        </a:spcBef>
                        <a:buNone/>
                      </a:pPr>
                      <a:r>
                        <a:rPr lang="en" sz="1200"/>
                        <a:t>Pen 3</a:t>
                      </a:r>
                    </a:p>
                  </a:txBody>
                  <a:tcPr marL="91425" marR="91425" marT="91425" marB="91425" anchor="ctr"/>
                </a:tc>
                <a:tc>
                  <a:txBody>
                    <a:bodyPr/>
                    <a:lstStyle/>
                    <a:p>
                      <a:pPr lvl="0" algn="ctr" rtl="0">
                        <a:spcBef>
                          <a:spcPts val="0"/>
                        </a:spcBef>
                        <a:buNone/>
                      </a:pPr>
                      <a:r>
                        <a:rPr lang="en" sz="1200"/>
                        <a:t>Pen 4</a:t>
                      </a:r>
                    </a:p>
                  </a:txBody>
                  <a:tcPr marL="91425" marR="91425" marT="91425" marB="91425" anchor="ctr"/>
                </a:tc>
                <a:tc>
                  <a:txBody>
                    <a:bodyPr/>
                    <a:lstStyle/>
                    <a:p>
                      <a:pPr lvl="0" algn="ctr" rtl="0">
                        <a:spcBef>
                          <a:spcPts val="0"/>
                        </a:spcBef>
                        <a:buNone/>
                      </a:pPr>
                      <a:r>
                        <a:rPr lang="en" sz="1200"/>
                        <a:t>Pen 5</a:t>
                      </a:r>
                    </a:p>
                  </a:txBody>
                  <a:tcPr marL="91425" marR="91425" marT="91425" marB="91425" anchor="ctr"/>
                </a:tc>
                <a:tc>
                  <a:txBody>
                    <a:bodyPr/>
                    <a:lstStyle/>
                    <a:p>
                      <a:pPr lvl="0" algn="ctr" rtl="0">
                        <a:spcBef>
                          <a:spcPts val="0"/>
                        </a:spcBef>
                        <a:buNone/>
                      </a:pPr>
                      <a:r>
                        <a:rPr lang="en" sz="1200"/>
                        <a:t>Pen 6</a:t>
                      </a:r>
                    </a:p>
                  </a:txBody>
                  <a:tcPr marL="91425" marR="91425" marT="91425" marB="91425" anchor="ctr"/>
                </a:tc>
                <a:tc>
                  <a:txBody>
                    <a:bodyPr/>
                    <a:lstStyle/>
                    <a:p>
                      <a:pPr lvl="0" algn="ctr" rtl="0">
                        <a:spcBef>
                          <a:spcPts val="0"/>
                        </a:spcBef>
                        <a:buNone/>
                      </a:pPr>
                      <a:r>
                        <a:rPr lang="en" sz="1200"/>
                        <a:t>Pen 7</a:t>
                      </a:r>
                    </a:p>
                  </a:txBody>
                  <a:tcPr marL="91425" marR="91425" marT="91425" marB="91425" anchor="ctr"/>
                </a:tc>
                <a:tc>
                  <a:txBody>
                    <a:bodyPr/>
                    <a:lstStyle/>
                    <a:p>
                      <a:pPr lvl="0" algn="ctr" rtl="0">
                        <a:spcBef>
                          <a:spcPts val="0"/>
                        </a:spcBef>
                        <a:buNone/>
                      </a:pPr>
                      <a:r>
                        <a:rPr lang="en" sz="1200"/>
                        <a:t>Pen 8</a:t>
                      </a:r>
                    </a:p>
                  </a:txBody>
                  <a:tcPr marL="91425" marR="91425" marT="91425" marB="91425" anchor="ctr"/>
                </a:tc>
                <a:tc>
                  <a:txBody>
                    <a:bodyPr/>
                    <a:lstStyle/>
                    <a:p>
                      <a:pPr lvl="0" algn="ctr" rtl="0">
                        <a:spcBef>
                          <a:spcPts val="0"/>
                        </a:spcBef>
                        <a:buNone/>
                      </a:pPr>
                      <a:r>
                        <a:rPr lang="en" sz="1200"/>
                        <a:t>Pen 9</a:t>
                      </a:r>
                    </a:p>
                  </a:txBody>
                  <a:tcPr marL="91425" marR="91425" marT="91425" marB="91425" anchor="ctr"/>
                </a:tc>
                <a:tc>
                  <a:txBody>
                    <a:bodyPr/>
                    <a:lstStyle/>
                    <a:p>
                      <a:pPr lvl="0" algn="ctr" rtl="0">
                        <a:spcBef>
                          <a:spcPts val="0"/>
                        </a:spcBef>
                        <a:buNone/>
                      </a:pPr>
                      <a:r>
                        <a:rPr lang="en" sz="1200"/>
                        <a:t>Pen 10</a:t>
                      </a:r>
                    </a:p>
                  </a:txBody>
                  <a:tcPr marL="91425" marR="91425" marT="91425" marB="91425" anchor="ctr"/>
                </a:tc>
                <a:tc>
                  <a:txBody>
                    <a:bodyPr/>
                    <a:lstStyle/>
                    <a:p>
                      <a:pPr lvl="0" algn="ctr" rtl="0">
                        <a:spcBef>
                          <a:spcPts val="0"/>
                        </a:spcBef>
                        <a:buNone/>
                      </a:pPr>
                      <a:r>
                        <a:rPr lang="en" sz="1200"/>
                        <a:t>Pen 11</a:t>
                      </a:r>
                    </a:p>
                  </a:txBody>
                  <a:tcPr marL="91425" marR="91425" marT="91425" marB="91425" anchor="ctr"/>
                </a:tc>
                <a:tc>
                  <a:txBody>
                    <a:bodyPr/>
                    <a:lstStyle/>
                    <a:p>
                      <a:pPr lvl="0" algn="ctr" rtl="0">
                        <a:spcBef>
                          <a:spcPts val="0"/>
                        </a:spcBef>
                        <a:buNone/>
                      </a:pPr>
                      <a:r>
                        <a:rPr lang="en" sz="1200"/>
                        <a:t>Pen 12</a:t>
                      </a:r>
                    </a:p>
                  </a:txBody>
                  <a:tcPr marL="91425" marR="91425" marT="91425" marB="91425" anchor="ctr"/>
                </a:tc>
              </a:tr>
              <a:tr h="1186725">
                <a:tc>
                  <a:txBody>
                    <a:bodyPr/>
                    <a:lstStyle/>
                    <a:p>
                      <a:pPr lvl="0" algn="ctr">
                        <a:spcBef>
                          <a:spcPts val="0"/>
                        </a:spcBef>
                        <a:buNone/>
                      </a:pPr>
                      <a:r>
                        <a:rPr lang="en" sz="1200"/>
                        <a:t>Unaltered Males</a:t>
                      </a:r>
                    </a:p>
                  </a:txBody>
                  <a:tcPr marL="91425" marR="91425" marT="91425" marB="91425" anchor="ctr"/>
                </a:tc>
                <a:tc>
                  <a:txBody>
                    <a:bodyPr/>
                    <a:lstStyle/>
                    <a:p>
                      <a:pPr lvl="0" algn="ctr" rtl="0">
                        <a:spcBef>
                          <a:spcPts val="0"/>
                        </a:spcBef>
                        <a:buNone/>
                      </a:pPr>
                      <a:r>
                        <a:rPr lang="en" sz="1200"/>
                        <a:t>6</a:t>
                      </a:r>
                    </a:p>
                  </a:txBody>
                  <a:tcPr marL="88900" marR="88900" marT="88900" marB="88900" anchor="ctr"/>
                </a:tc>
                <a:tc>
                  <a:txBody>
                    <a:bodyPr/>
                    <a:lstStyle/>
                    <a:p>
                      <a:pPr lvl="0" algn="ctr" rtl="0">
                        <a:spcBef>
                          <a:spcPts val="0"/>
                        </a:spcBef>
                        <a:buNone/>
                      </a:pPr>
                      <a:r>
                        <a:rPr lang="en" sz="1200"/>
                        <a:t>3</a:t>
                      </a:r>
                    </a:p>
                  </a:txBody>
                  <a:tcPr marL="88900" marR="88900" marT="88900" marB="88900" anchor="ctr"/>
                </a:tc>
                <a:tc>
                  <a:txBody>
                    <a:bodyPr/>
                    <a:lstStyle/>
                    <a:p>
                      <a:pPr lvl="0" algn="ctr" rtl="0">
                        <a:spcBef>
                          <a:spcPts val="0"/>
                        </a:spcBef>
                        <a:buNone/>
                      </a:pPr>
                      <a:r>
                        <a:rPr lang="en" sz="1200"/>
                        <a:t>1</a:t>
                      </a:r>
                    </a:p>
                  </a:txBody>
                  <a:tcPr marL="88900" marR="88900" marT="88900" marB="88900" anchor="ctr"/>
                </a:tc>
                <a:tc>
                  <a:txBody>
                    <a:bodyPr/>
                    <a:lstStyle/>
                    <a:p>
                      <a:pPr lvl="0" algn="ctr" rtl="0">
                        <a:spcBef>
                          <a:spcPts val="0"/>
                        </a:spcBef>
                        <a:buNone/>
                      </a:pPr>
                      <a:r>
                        <a:rPr lang="en" sz="1200"/>
                        <a:t>7</a:t>
                      </a:r>
                    </a:p>
                  </a:txBody>
                  <a:tcPr marL="88900" marR="88900" marT="88900" marB="88900" anchor="ctr"/>
                </a:tc>
                <a:tc>
                  <a:txBody>
                    <a:bodyPr/>
                    <a:lstStyle/>
                    <a:p>
                      <a:pPr lvl="0" algn="ctr" rtl="0">
                        <a:spcBef>
                          <a:spcPts val="0"/>
                        </a:spcBef>
                        <a:buNone/>
                      </a:pPr>
                      <a:r>
                        <a:rPr lang="en" sz="1200"/>
                        <a:t>4</a:t>
                      </a:r>
                    </a:p>
                  </a:txBody>
                  <a:tcPr marL="88900" marR="88900" marT="88900" marB="88900" anchor="ctr"/>
                </a:tc>
                <a:tc>
                  <a:txBody>
                    <a:bodyPr/>
                    <a:lstStyle/>
                    <a:p>
                      <a:pPr lvl="0" algn="ctr" rtl="0">
                        <a:spcBef>
                          <a:spcPts val="0"/>
                        </a:spcBef>
                        <a:buNone/>
                      </a:pPr>
                      <a:r>
                        <a:rPr lang="en" sz="1200"/>
                        <a:t>6</a:t>
                      </a:r>
                    </a:p>
                  </a:txBody>
                  <a:tcPr marL="88900" marR="88900" marT="88900" marB="88900" anchor="ctr"/>
                </a:tc>
                <a:tc>
                  <a:txBody>
                    <a:bodyPr/>
                    <a:lstStyle/>
                    <a:p>
                      <a:pPr lvl="0" algn="ctr" rtl="0">
                        <a:spcBef>
                          <a:spcPts val="0"/>
                        </a:spcBef>
                        <a:buNone/>
                      </a:pPr>
                      <a:r>
                        <a:rPr lang="en" sz="1200"/>
                        <a:t>5</a:t>
                      </a:r>
                    </a:p>
                  </a:txBody>
                  <a:tcPr marL="88900" marR="88900" marT="88900" marB="88900" anchor="ctr"/>
                </a:tc>
                <a:tc>
                  <a:txBody>
                    <a:bodyPr/>
                    <a:lstStyle/>
                    <a:p>
                      <a:pPr lvl="0" algn="ctr" rtl="0">
                        <a:spcBef>
                          <a:spcPts val="0"/>
                        </a:spcBef>
                        <a:buNone/>
                      </a:pPr>
                      <a:r>
                        <a:rPr lang="en" sz="1200"/>
                        <a:t>6</a:t>
                      </a:r>
                    </a:p>
                  </a:txBody>
                  <a:tcPr marL="88900" marR="88900" marT="88900" marB="88900" anchor="ctr"/>
                </a:tc>
                <a:tc>
                  <a:txBody>
                    <a:bodyPr/>
                    <a:lstStyle/>
                    <a:p>
                      <a:pPr lvl="0" algn="ctr" rtl="0">
                        <a:spcBef>
                          <a:spcPts val="0"/>
                        </a:spcBef>
                        <a:buNone/>
                      </a:pPr>
                      <a:r>
                        <a:rPr lang="en" sz="1200"/>
                        <a:t>2</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6</a:t>
                      </a:r>
                    </a:p>
                  </a:txBody>
                  <a:tcPr marL="88900" marR="88900" marT="88900" marB="88900" anchor="ctr"/>
                </a:tc>
                <a:tc>
                  <a:txBody>
                    <a:bodyPr/>
                    <a:lstStyle/>
                    <a:p>
                      <a:pPr lvl="0" algn="ctr" rtl="0">
                        <a:spcBef>
                          <a:spcPts val="0"/>
                        </a:spcBef>
                        <a:buNone/>
                      </a:pPr>
                      <a:r>
                        <a:rPr lang="en" sz="1200"/>
                        <a:t>8</a:t>
                      </a:r>
                    </a:p>
                  </a:txBody>
                  <a:tcPr marL="88900" marR="88900" marT="88900" marB="88900" anchor="ctr"/>
                </a:tc>
              </a:tr>
              <a:tr h="1186725">
                <a:tc>
                  <a:txBody>
                    <a:bodyPr/>
                    <a:lstStyle/>
                    <a:p>
                      <a:pPr lvl="0" algn="ctr">
                        <a:spcBef>
                          <a:spcPts val="0"/>
                        </a:spcBef>
                        <a:buNone/>
                      </a:pPr>
                      <a:r>
                        <a:rPr lang="en" sz="1200"/>
                        <a:t>Trimmed Feathers Males</a:t>
                      </a:r>
                    </a:p>
                  </a:txBody>
                  <a:tcPr marL="91425" marR="91425" marT="91425" marB="91425"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2</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1</a:t>
                      </a:r>
                    </a:p>
                  </a:txBody>
                  <a:tcPr marL="88900" marR="88900" marT="88900" marB="88900" anchor="ctr"/>
                </a:tc>
                <a:tc>
                  <a:txBody>
                    <a:bodyPr/>
                    <a:lstStyle/>
                    <a:p>
                      <a:pPr lvl="0" algn="ctr" rtl="0">
                        <a:spcBef>
                          <a:spcPts val="0"/>
                        </a:spcBef>
                        <a:buNone/>
                      </a:pPr>
                      <a:r>
                        <a:rPr lang="en" sz="1200"/>
                        <a:t>1</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1</a:t>
                      </a:r>
                    </a:p>
                  </a:txBody>
                  <a:tcPr marL="88900" marR="88900" marT="88900" marB="88900" anchor="ctr"/>
                </a:tc>
                <a:tc>
                  <a:txBody>
                    <a:bodyPr/>
                    <a:lstStyle/>
                    <a:p>
                      <a:pPr lvl="0" algn="ctr" rtl="0">
                        <a:spcBef>
                          <a:spcPts val="0"/>
                        </a:spcBef>
                        <a:buNone/>
                      </a:pPr>
                      <a:r>
                        <a:rPr lang="en" sz="1200"/>
                        <a:t>2</a:t>
                      </a:r>
                    </a:p>
                  </a:txBody>
                  <a:tcPr marL="88900" marR="88900" marT="88900" marB="88900" anchor="ct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Practicing Data Tables</a:t>
            </a:r>
          </a:p>
        </p:txBody>
      </p:sp>
      <p:sp>
        <p:nvSpPr>
          <p:cNvPr id="700" name="Shape 70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2400"/>
              <a:t>Create a data table comparing the total calories, carbohydrates, protein, and fat of three cereals</a:t>
            </a:r>
          </a:p>
          <a:p>
            <a:pPr lvl="0">
              <a:spcBef>
                <a:spcPts val="0"/>
              </a:spcBef>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706" name="Shape 70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707" name="Shape 707"/>
          <p:cNvPicPr preferRelativeResize="0"/>
          <p:nvPr/>
        </p:nvPicPr>
        <p:blipFill>
          <a:blip r:embed="rId3">
            <a:alphaModFix/>
          </a:blip>
          <a:stretch>
            <a:fillRect/>
          </a:stretch>
        </p:blipFill>
        <p:spPr>
          <a:xfrm>
            <a:off x="311697" y="0"/>
            <a:ext cx="8653756" cy="5143500"/>
          </a:xfrm>
          <a:prstGeom prst="rect">
            <a:avLst/>
          </a:prstGeom>
          <a:noFill/>
          <a:ln>
            <a:noFill/>
          </a:ln>
        </p:spPr>
      </p:pic>
      <p:pic>
        <p:nvPicPr>
          <p:cNvPr id="708" name="Shape 708"/>
          <p:cNvPicPr preferRelativeResize="0"/>
          <p:nvPr/>
        </p:nvPicPr>
        <p:blipFill>
          <a:blip r:embed="rId4">
            <a:alphaModFix/>
          </a:blip>
          <a:stretch>
            <a:fillRect/>
          </a:stretch>
        </p:blipFill>
        <p:spPr>
          <a:xfrm>
            <a:off x="5844775" y="-498749"/>
            <a:ext cx="3170799" cy="113175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lgn="ctr">
              <a:spcBef>
                <a:spcPts val="0"/>
              </a:spcBef>
              <a:buNone/>
            </a:pPr>
            <a:r>
              <a:rPr lang="en"/>
              <a:t>Nutritional Facts of Cereal</a:t>
            </a:r>
          </a:p>
        </p:txBody>
      </p:sp>
      <p:graphicFrame>
        <p:nvGraphicFramePr>
          <p:cNvPr id="714" name="Shape 714"/>
          <p:cNvGraphicFramePr/>
          <p:nvPr/>
        </p:nvGraphicFramePr>
        <p:xfrm>
          <a:off x="386875" y="1365450"/>
          <a:ext cx="3000000" cy="3000000"/>
        </p:xfrm>
        <a:graphic>
          <a:graphicData uri="http://schemas.openxmlformats.org/drawingml/2006/table">
            <a:tbl>
              <a:tblPr>
                <a:noFill/>
                <a:tableStyleId>{B958EAA0-1D67-4B8C-AAB0-675697AAF961}</a:tableStyleId>
              </a:tblPr>
              <a:tblGrid>
                <a:gridCol w="1692375"/>
                <a:gridCol w="1692375"/>
                <a:gridCol w="1692375"/>
                <a:gridCol w="1692375"/>
                <a:gridCol w="1692375"/>
              </a:tblGrid>
              <a:tr h="821600">
                <a:tc>
                  <a:txBody>
                    <a:bodyPr/>
                    <a:lstStyle/>
                    <a:p>
                      <a:pPr lvl="0" algn="ctr">
                        <a:spcBef>
                          <a:spcPts val="0"/>
                        </a:spcBef>
                        <a:buNone/>
                      </a:pPr>
                      <a:endParaRPr/>
                    </a:p>
                  </a:txBody>
                  <a:tcPr marL="91425" marR="91425" marT="91425" marB="91425" anchor="ctr"/>
                </a:tc>
                <a:tc>
                  <a:txBody>
                    <a:bodyPr/>
                    <a:lstStyle/>
                    <a:p>
                      <a:pPr lvl="0" algn="ctr">
                        <a:spcBef>
                          <a:spcPts val="0"/>
                        </a:spcBef>
                        <a:buNone/>
                      </a:pPr>
                      <a:r>
                        <a:rPr lang="en"/>
                        <a:t>Calories</a:t>
                      </a:r>
                    </a:p>
                  </a:txBody>
                  <a:tcPr marL="91425" marR="91425" marT="91425" marB="91425" anchor="ctr"/>
                </a:tc>
                <a:tc>
                  <a:txBody>
                    <a:bodyPr/>
                    <a:lstStyle/>
                    <a:p>
                      <a:pPr lvl="0" algn="ctr" rtl="0">
                        <a:spcBef>
                          <a:spcPts val="0"/>
                        </a:spcBef>
                        <a:buNone/>
                      </a:pPr>
                      <a:r>
                        <a:rPr lang="en"/>
                        <a:t>Fat</a:t>
                      </a:r>
                    </a:p>
                    <a:p>
                      <a:pPr lvl="0" algn="ctr" rtl="0">
                        <a:spcBef>
                          <a:spcPts val="0"/>
                        </a:spcBef>
                        <a:buNone/>
                      </a:pPr>
                      <a:r>
                        <a:rPr lang="en"/>
                        <a:t>(in grams)</a:t>
                      </a:r>
                    </a:p>
                  </a:txBody>
                  <a:tcPr marL="91425" marR="91425" marT="91425" marB="91425" anchor="ctr"/>
                </a:tc>
                <a:tc>
                  <a:txBody>
                    <a:bodyPr/>
                    <a:lstStyle/>
                    <a:p>
                      <a:pPr lvl="0" algn="ctr" rtl="0">
                        <a:spcBef>
                          <a:spcPts val="0"/>
                        </a:spcBef>
                        <a:buNone/>
                      </a:pPr>
                      <a:r>
                        <a:rPr lang="en"/>
                        <a:t>Carbohydrates</a:t>
                      </a:r>
                    </a:p>
                    <a:p>
                      <a:pPr lvl="0" algn="ctr" rtl="0">
                        <a:spcBef>
                          <a:spcPts val="0"/>
                        </a:spcBef>
                        <a:buNone/>
                      </a:pPr>
                      <a:r>
                        <a:rPr lang="en"/>
                        <a:t>(in grams)</a:t>
                      </a:r>
                    </a:p>
                  </a:txBody>
                  <a:tcPr marL="91425" marR="91425" marT="91425" marB="91425" anchor="ctr"/>
                </a:tc>
                <a:tc>
                  <a:txBody>
                    <a:bodyPr/>
                    <a:lstStyle/>
                    <a:p>
                      <a:pPr lvl="0" algn="ctr" rtl="0">
                        <a:spcBef>
                          <a:spcPts val="0"/>
                        </a:spcBef>
                        <a:buNone/>
                      </a:pPr>
                      <a:r>
                        <a:rPr lang="en"/>
                        <a:t>Protein</a:t>
                      </a:r>
                    </a:p>
                    <a:p>
                      <a:pPr lvl="0" algn="ctr">
                        <a:spcBef>
                          <a:spcPts val="0"/>
                        </a:spcBef>
                        <a:buNone/>
                      </a:pPr>
                      <a:r>
                        <a:rPr lang="en"/>
                        <a:t>(in grams)</a:t>
                      </a:r>
                    </a:p>
                  </a:txBody>
                  <a:tcPr marL="91425" marR="91425" marT="91425" marB="91425" anchor="ctr"/>
                </a:tc>
              </a:tr>
              <a:tr h="821600">
                <a:tc>
                  <a:txBody>
                    <a:bodyPr/>
                    <a:lstStyle/>
                    <a:p>
                      <a:pPr lvl="0" algn="ctr">
                        <a:spcBef>
                          <a:spcPts val="0"/>
                        </a:spcBef>
                        <a:buNone/>
                      </a:pPr>
                      <a:r>
                        <a:rPr lang="en"/>
                        <a:t>Cheerios</a:t>
                      </a:r>
                    </a:p>
                  </a:txBody>
                  <a:tcPr marL="91425" marR="91425" marT="91425" marB="91425" anchor="ctr"/>
                </a:tc>
                <a:tc>
                  <a:txBody>
                    <a:bodyPr/>
                    <a:lstStyle/>
                    <a:p>
                      <a:pPr lvl="0" algn="ctr">
                        <a:spcBef>
                          <a:spcPts val="0"/>
                        </a:spcBef>
                        <a:buNone/>
                      </a:pPr>
                      <a:r>
                        <a:rPr lang="en"/>
                        <a:t>110</a:t>
                      </a:r>
                    </a:p>
                  </a:txBody>
                  <a:tcPr marL="91425" marR="91425" marT="91425" marB="91425" anchor="ctr"/>
                </a:tc>
                <a:tc>
                  <a:txBody>
                    <a:bodyPr/>
                    <a:lstStyle/>
                    <a:p>
                      <a:pPr lvl="0" algn="ctr">
                        <a:spcBef>
                          <a:spcPts val="0"/>
                        </a:spcBef>
                        <a:buNone/>
                      </a:pPr>
                      <a:r>
                        <a:rPr lang="en"/>
                        <a:t>2</a:t>
                      </a:r>
                    </a:p>
                  </a:txBody>
                  <a:tcPr marL="91425" marR="91425" marT="91425" marB="91425" anchor="ctr"/>
                </a:tc>
                <a:tc>
                  <a:txBody>
                    <a:bodyPr/>
                    <a:lstStyle/>
                    <a:p>
                      <a:pPr lvl="0" algn="ctr">
                        <a:spcBef>
                          <a:spcPts val="0"/>
                        </a:spcBef>
                        <a:buNone/>
                      </a:pPr>
                      <a:r>
                        <a:rPr lang="en"/>
                        <a:t>20</a:t>
                      </a:r>
                    </a:p>
                  </a:txBody>
                  <a:tcPr marL="91425" marR="91425" marT="91425" marB="91425" anchor="ctr"/>
                </a:tc>
                <a:tc>
                  <a:txBody>
                    <a:bodyPr/>
                    <a:lstStyle/>
                    <a:p>
                      <a:pPr lvl="0" algn="ctr">
                        <a:spcBef>
                          <a:spcPts val="0"/>
                        </a:spcBef>
                        <a:buNone/>
                      </a:pPr>
                      <a:r>
                        <a:rPr lang="en"/>
                        <a:t>3</a:t>
                      </a:r>
                    </a:p>
                  </a:txBody>
                  <a:tcPr marL="91425" marR="91425" marT="91425" marB="91425" anchor="ctr"/>
                </a:tc>
              </a:tr>
              <a:tr h="821600">
                <a:tc>
                  <a:txBody>
                    <a:bodyPr/>
                    <a:lstStyle/>
                    <a:p>
                      <a:pPr lvl="0" algn="ctr">
                        <a:spcBef>
                          <a:spcPts val="0"/>
                        </a:spcBef>
                        <a:buNone/>
                      </a:pPr>
                      <a:r>
                        <a:rPr lang="en"/>
                        <a:t>Raisin Bran</a:t>
                      </a:r>
                    </a:p>
                  </a:txBody>
                  <a:tcPr marL="91425" marR="91425" marT="91425" marB="91425" anchor="ctr"/>
                </a:tc>
                <a:tc>
                  <a:txBody>
                    <a:bodyPr/>
                    <a:lstStyle/>
                    <a:p>
                      <a:pPr lvl="0" algn="ctr">
                        <a:spcBef>
                          <a:spcPts val="0"/>
                        </a:spcBef>
                        <a:buNone/>
                      </a:pPr>
                      <a:r>
                        <a:rPr lang="en"/>
                        <a:t>180</a:t>
                      </a:r>
                    </a:p>
                  </a:txBody>
                  <a:tcPr marL="91425" marR="91425" marT="91425" marB="91425" anchor="ctr"/>
                </a:tc>
                <a:tc>
                  <a:txBody>
                    <a:bodyPr/>
                    <a:lstStyle/>
                    <a:p>
                      <a:pPr lvl="0" algn="ctr">
                        <a:spcBef>
                          <a:spcPts val="0"/>
                        </a:spcBef>
                        <a:buNone/>
                      </a:pPr>
                      <a:r>
                        <a:rPr lang="en"/>
                        <a:t>1</a:t>
                      </a:r>
                    </a:p>
                  </a:txBody>
                  <a:tcPr marL="91425" marR="91425" marT="91425" marB="91425" anchor="ctr"/>
                </a:tc>
                <a:tc>
                  <a:txBody>
                    <a:bodyPr/>
                    <a:lstStyle/>
                    <a:p>
                      <a:pPr lvl="0" algn="ctr">
                        <a:spcBef>
                          <a:spcPts val="0"/>
                        </a:spcBef>
                        <a:buNone/>
                      </a:pPr>
                      <a:r>
                        <a:rPr lang="en"/>
                        <a:t>43</a:t>
                      </a:r>
                    </a:p>
                  </a:txBody>
                  <a:tcPr marL="91425" marR="91425" marT="91425" marB="91425" anchor="ctr"/>
                </a:tc>
                <a:tc>
                  <a:txBody>
                    <a:bodyPr/>
                    <a:lstStyle/>
                    <a:p>
                      <a:pPr lvl="0" algn="ctr">
                        <a:spcBef>
                          <a:spcPts val="0"/>
                        </a:spcBef>
                        <a:buNone/>
                      </a:pPr>
                      <a:r>
                        <a:rPr lang="en"/>
                        <a:t>5</a:t>
                      </a:r>
                    </a:p>
                  </a:txBody>
                  <a:tcPr marL="91425" marR="91425" marT="91425" marB="91425" anchor="ctr"/>
                </a:tc>
              </a:tr>
              <a:tr h="821600">
                <a:tc>
                  <a:txBody>
                    <a:bodyPr/>
                    <a:lstStyle/>
                    <a:p>
                      <a:pPr lvl="0" algn="ctr">
                        <a:spcBef>
                          <a:spcPts val="0"/>
                        </a:spcBef>
                        <a:buNone/>
                      </a:pPr>
                      <a:r>
                        <a:rPr lang="en"/>
                        <a:t>Fruity Pebbles</a:t>
                      </a:r>
                    </a:p>
                  </a:txBody>
                  <a:tcPr marL="91425" marR="91425" marT="91425" marB="91425" anchor="ctr"/>
                </a:tc>
                <a:tc>
                  <a:txBody>
                    <a:bodyPr/>
                    <a:lstStyle/>
                    <a:p>
                      <a:pPr lvl="0" algn="ctr">
                        <a:spcBef>
                          <a:spcPts val="0"/>
                        </a:spcBef>
                        <a:buNone/>
                      </a:pPr>
                      <a:r>
                        <a:rPr lang="en"/>
                        <a:t>146.7</a:t>
                      </a:r>
                    </a:p>
                  </a:txBody>
                  <a:tcPr marL="91425" marR="91425" marT="91425" marB="91425" anchor="ctr"/>
                </a:tc>
                <a:tc>
                  <a:txBody>
                    <a:bodyPr/>
                    <a:lstStyle/>
                    <a:p>
                      <a:pPr lvl="0" algn="ctr">
                        <a:spcBef>
                          <a:spcPts val="0"/>
                        </a:spcBef>
                        <a:buNone/>
                      </a:pPr>
                      <a:r>
                        <a:rPr lang="en"/>
                        <a:t>1.3</a:t>
                      </a:r>
                    </a:p>
                  </a:txBody>
                  <a:tcPr marL="91425" marR="91425" marT="91425" marB="91425" anchor="ctr"/>
                </a:tc>
                <a:tc>
                  <a:txBody>
                    <a:bodyPr/>
                    <a:lstStyle/>
                    <a:p>
                      <a:pPr lvl="0" algn="ctr">
                        <a:spcBef>
                          <a:spcPts val="0"/>
                        </a:spcBef>
                        <a:buNone/>
                      </a:pPr>
                      <a:r>
                        <a:rPr lang="en"/>
                        <a:t>30.7</a:t>
                      </a:r>
                    </a:p>
                  </a:txBody>
                  <a:tcPr marL="91425" marR="91425" marT="91425" marB="91425" anchor="ctr"/>
                </a:tc>
                <a:tc>
                  <a:txBody>
                    <a:bodyPr/>
                    <a:lstStyle/>
                    <a:p>
                      <a:pPr lvl="0" algn="ctr">
                        <a:spcBef>
                          <a:spcPts val="0"/>
                        </a:spcBef>
                        <a:buNone/>
                      </a:pPr>
                      <a:r>
                        <a:rPr lang="en"/>
                        <a:t>1.3</a:t>
                      </a:r>
                    </a:p>
                  </a:txBody>
                  <a:tcPr marL="91425" marR="91425" marT="91425" marB="91425" anchor="ct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Graph Requirements</a:t>
            </a:r>
          </a:p>
        </p:txBody>
      </p:sp>
      <p:sp>
        <p:nvSpPr>
          <p:cNvPr id="720" name="Shape 72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81000" rtl="0">
              <a:spcBef>
                <a:spcPts val="0"/>
              </a:spcBef>
              <a:buSzPct val="100000"/>
            </a:pPr>
            <a:r>
              <a:rPr lang="en" sz="2400"/>
              <a:t>Title</a:t>
            </a:r>
          </a:p>
          <a:p>
            <a:pPr marL="457200" lvl="0" indent="-381000" rtl="0">
              <a:spcBef>
                <a:spcPts val="0"/>
              </a:spcBef>
              <a:buSzPct val="100000"/>
            </a:pPr>
            <a:r>
              <a:rPr lang="en" sz="2400"/>
              <a:t>Label both the x- and y-axis </a:t>
            </a:r>
          </a:p>
          <a:p>
            <a:pPr marL="914400" lvl="1" indent="-381000" rtl="0">
              <a:spcBef>
                <a:spcPts val="0"/>
              </a:spcBef>
              <a:buSzPct val="100000"/>
            </a:pPr>
            <a:r>
              <a:rPr lang="en" sz="2400"/>
              <a:t>Be sure to include units if necessary</a:t>
            </a:r>
          </a:p>
          <a:p>
            <a:pPr marL="457200" lvl="0" indent="-381000" rtl="0">
              <a:spcBef>
                <a:spcPts val="0"/>
              </a:spcBef>
              <a:buSzPct val="100000"/>
            </a:pPr>
            <a:r>
              <a:rPr lang="en" sz="2400"/>
              <a:t>Legend (if needed)</a:t>
            </a:r>
          </a:p>
          <a:p>
            <a:pPr marL="457200" lvl="0" indent="-381000" rtl="0">
              <a:spcBef>
                <a:spcPts val="0"/>
              </a:spcBef>
              <a:buSzPct val="100000"/>
            </a:pPr>
            <a:r>
              <a:rPr lang="en" sz="2400"/>
              <a:t>Color (and no… pencil is not a color)</a:t>
            </a:r>
          </a:p>
          <a:p>
            <a:pPr marL="457200" lvl="0" indent="-381000" rtl="0">
              <a:spcBef>
                <a:spcPts val="0"/>
              </a:spcBef>
              <a:buSzPct val="100000"/>
            </a:pPr>
            <a:r>
              <a:rPr lang="en" sz="2400"/>
              <a:t>Straight lines - Use a ruler to make </a:t>
            </a:r>
            <a:r>
              <a:rPr lang="en" sz="2400" b="1" u="sng"/>
              <a:t>ALL </a:t>
            </a:r>
            <a:r>
              <a:rPr lang="en" sz="2400"/>
              <a:t>lines!!!</a:t>
            </a:r>
          </a:p>
          <a:p>
            <a:pPr marL="457200" lvl="0" indent="-381000" rtl="0">
              <a:spcBef>
                <a:spcPts val="0"/>
              </a:spcBef>
              <a:buSzPct val="100000"/>
            </a:pPr>
            <a:r>
              <a:rPr lang="en" sz="2400"/>
              <a:t>Use at least ¾ of your graph paper!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Graphing Examples: Pie Charts</a:t>
            </a:r>
          </a:p>
        </p:txBody>
      </p:sp>
      <p:sp>
        <p:nvSpPr>
          <p:cNvPr id="726" name="Shape 72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Pie charts are used to compare parts of the whole or for percentages</a:t>
            </a:r>
          </a:p>
          <a:p>
            <a:pPr marL="457200" lvl="0" indent="-228600">
              <a:spcBef>
                <a:spcPts val="0"/>
              </a:spcBef>
            </a:pPr>
            <a:r>
              <a:rPr lang="en"/>
              <a:t>Class grades from previous year</a:t>
            </a:r>
          </a:p>
          <a:p>
            <a:pPr marL="457200" lvl="0" indent="-228600">
              <a:spcBef>
                <a:spcPts val="0"/>
              </a:spcBef>
            </a:pPr>
            <a:r>
              <a:rPr lang="en"/>
              <a:t>Male vs female</a:t>
            </a:r>
          </a:p>
          <a:p>
            <a:pPr marL="457200" lvl="0" indent="-228600">
              <a:spcBef>
                <a:spcPts val="0"/>
              </a:spcBef>
            </a:pPr>
            <a:r>
              <a:rPr lang="en"/>
              <a:t>Number of students in each graduating class</a:t>
            </a:r>
          </a:p>
          <a:p>
            <a:pPr lvl="0">
              <a:spcBef>
                <a:spcPts val="0"/>
              </a:spcBef>
              <a:buNone/>
            </a:pPr>
            <a:endParaRP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Observations: Qualitative &amp; Quantitative</a:t>
            </a:r>
          </a:p>
        </p:txBody>
      </p:sp>
      <p:sp>
        <p:nvSpPr>
          <p:cNvPr id="117" name="Shape 11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lnSpc>
                <a:spcPct val="150000"/>
              </a:lnSpc>
              <a:spcBef>
                <a:spcPts val="0"/>
              </a:spcBef>
              <a:buNone/>
            </a:pPr>
            <a:r>
              <a:rPr lang="en"/>
              <a:t>We all share a desire to explore and understand the world around us. Science developed out of this curiosity. There are two basic types of observations – </a:t>
            </a:r>
            <a:r>
              <a:rPr lang="en" b="1" i="1"/>
              <a:t>qualitative</a:t>
            </a:r>
            <a:r>
              <a:rPr lang="en"/>
              <a:t> and </a:t>
            </a:r>
            <a:r>
              <a:rPr lang="en" b="1" i="1"/>
              <a:t>quantitative</a:t>
            </a:r>
            <a:r>
              <a:rPr lang="en"/>
              <a:t>. </a:t>
            </a:r>
          </a:p>
          <a:p>
            <a:pPr lvl="0">
              <a:lnSpc>
                <a:spcPct val="150000"/>
              </a:lnSpc>
              <a:spcBef>
                <a:spcPts val="0"/>
              </a:spcBef>
              <a:buNone/>
            </a:pPr>
            <a:r>
              <a:rPr lang="en"/>
              <a:t>Qualitative observations describe while quantitative observations measure. </a:t>
            </a:r>
          </a:p>
          <a:p>
            <a:pPr lvl="0">
              <a:spcBef>
                <a:spcPts val="0"/>
              </a:spcBef>
              <a:buNone/>
            </a:pP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Shape 731"/>
          <p:cNvPicPr preferRelativeResize="0"/>
          <p:nvPr/>
        </p:nvPicPr>
        <p:blipFill>
          <a:blip r:embed="rId3">
            <a:alphaModFix/>
          </a:blip>
          <a:stretch>
            <a:fillRect/>
          </a:stretch>
        </p:blipFill>
        <p:spPr>
          <a:xfrm>
            <a:off x="1033796" y="0"/>
            <a:ext cx="7076403" cy="5143499"/>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Shape 73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Graphing Examples: Bar Graphs</a:t>
            </a:r>
          </a:p>
        </p:txBody>
      </p:sp>
      <p:sp>
        <p:nvSpPr>
          <p:cNvPr id="737" name="Shape 73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2400"/>
              <a:t>Bar graphs are used when you are dealing with an independent variable that is qualitative and you are just looking at a snapshot of time.</a:t>
            </a:r>
          </a:p>
          <a:p>
            <a:pPr lvl="0">
              <a:spcBef>
                <a:spcPts val="0"/>
              </a:spcBef>
              <a:buNone/>
            </a:pPr>
            <a:r>
              <a:rPr lang="en" sz="2400"/>
              <a:t>If you have multiple groupings within each independent variable, then you will have a multi-bar graph and need a legend or key.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742" name="Shape 742"/>
          <p:cNvPicPr preferRelativeResize="0"/>
          <p:nvPr/>
        </p:nvPicPr>
        <p:blipFill>
          <a:blip r:embed="rId3">
            <a:alphaModFix/>
          </a:blip>
          <a:stretch>
            <a:fillRect/>
          </a:stretch>
        </p:blipFill>
        <p:spPr>
          <a:xfrm>
            <a:off x="1143000" y="0"/>
            <a:ext cx="6857999" cy="5143499"/>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Graphing Examples: Line Graphs</a:t>
            </a:r>
          </a:p>
          <a:p>
            <a:pPr lvl="0">
              <a:spcBef>
                <a:spcPts val="0"/>
              </a:spcBef>
              <a:buNone/>
            </a:pPr>
            <a:endParaRPr/>
          </a:p>
        </p:txBody>
      </p:sp>
      <p:sp>
        <p:nvSpPr>
          <p:cNvPr id="748" name="Shape 748"/>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Line graphs are used when both the independent and dependent variables are quantitative or when data is taken over a period of time.</a:t>
            </a:r>
          </a:p>
          <a:p>
            <a:pPr lvl="0">
              <a:spcBef>
                <a:spcPts val="0"/>
              </a:spcBef>
              <a:buNone/>
            </a:pPr>
            <a:r>
              <a:rPr lang="en"/>
              <a:t>If you have multiple groups of measurements over a period of time, you will be using a line graph with multiple lines. For this, you will also have a legend or key.</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pic>
        <p:nvPicPr>
          <p:cNvPr id="753" name="Shape 753"/>
          <p:cNvPicPr preferRelativeResize="0"/>
          <p:nvPr/>
        </p:nvPicPr>
        <p:blipFill>
          <a:blip r:embed="rId3">
            <a:alphaModFix/>
          </a:blip>
          <a:stretch>
            <a:fillRect/>
          </a:stretch>
        </p:blipFill>
        <p:spPr>
          <a:xfrm>
            <a:off x="1666974" y="0"/>
            <a:ext cx="5810046" cy="514350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What type of graph would you use?</a:t>
            </a:r>
          </a:p>
        </p:txBody>
      </p:sp>
      <p:sp>
        <p:nvSpPr>
          <p:cNvPr id="759" name="Shape 75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lgn="ctr" rtl="0">
              <a:spcBef>
                <a:spcPts val="0"/>
              </a:spcBef>
              <a:buNone/>
            </a:pPr>
            <a:r>
              <a:rPr lang="en" b="1"/>
              <a:t>2nd Semester Biology Grades for 2016</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graphicFrame>
        <p:nvGraphicFramePr>
          <p:cNvPr id="760" name="Shape 760"/>
          <p:cNvGraphicFramePr/>
          <p:nvPr/>
        </p:nvGraphicFramePr>
        <p:xfrm>
          <a:off x="299700" y="1785575"/>
          <a:ext cx="3000000" cy="3000000"/>
        </p:xfrm>
        <a:graphic>
          <a:graphicData uri="http://schemas.openxmlformats.org/drawingml/2006/table">
            <a:tbl>
              <a:tblPr>
                <a:noFill/>
                <a:tableStyleId>{B958EAA0-1D67-4B8C-AAB0-675697AAF961}</a:tableStyleId>
              </a:tblPr>
              <a:tblGrid>
                <a:gridCol w="2014425"/>
                <a:gridCol w="1307150"/>
                <a:gridCol w="1307150"/>
                <a:gridCol w="1307150"/>
                <a:gridCol w="1307150"/>
                <a:gridCol w="1307150"/>
              </a:tblGrid>
              <a:tr h="670050">
                <a:tc>
                  <a:txBody>
                    <a:bodyPr/>
                    <a:lstStyle/>
                    <a:p>
                      <a:pPr lvl="0" algn="ctr" rtl="0">
                        <a:spcBef>
                          <a:spcPts val="0"/>
                        </a:spcBef>
                        <a:buNone/>
                      </a:pPr>
                      <a:endParaRPr/>
                    </a:p>
                  </a:txBody>
                  <a:tcPr marL="91425" marR="91425" marT="91425" marB="91425" anchor="ctr"/>
                </a:tc>
                <a:tc>
                  <a:txBody>
                    <a:bodyPr/>
                    <a:lstStyle/>
                    <a:p>
                      <a:pPr lvl="0" algn="ctr" rtl="0">
                        <a:spcBef>
                          <a:spcPts val="0"/>
                        </a:spcBef>
                        <a:buNone/>
                      </a:pPr>
                      <a:r>
                        <a:rPr lang="en" sz="1800" b="1"/>
                        <a:t>A</a:t>
                      </a:r>
                    </a:p>
                  </a:txBody>
                  <a:tcPr marL="91425" marR="91425" marT="91425" marB="91425" anchor="ctr"/>
                </a:tc>
                <a:tc>
                  <a:txBody>
                    <a:bodyPr/>
                    <a:lstStyle/>
                    <a:p>
                      <a:pPr lvl="0" algn="ctr" rtl="0">
                        <a:spcBef>
                          <a:spcPts val="0"/>
                        </a:spcBef>
                        <a:buNone/>
                      </a:pPr>
                      <a:r>
                        <a:rPr lang="en" sz="1800" b="1"/>
                        <a:t>B</a:t>
                      </a:r>
                    </a:p>
                  </a:txBody>
                  <a:tcPr marL="91425" marR="91425" marT="91425" marB="91425" anchor="ctr"/>
                </a:tc>
                <a:tc>
                  <a:txBody>
                    <a:bodyPr/>
                    <a:lstStyle/>
                    <a:p>
                      <a:pPr lvl="0" algn="ctr" rtl="0">
                        <a:spcBef>
                          <a:spcPts val="0"/>
                        </a:spcBef>
                        <a:buNone/>
                      </a:pPr>
                      <a:r>
                        <a:rPr lang="en" sz="1800" b="1"/>
                        <a:t>C</a:t>
                      </a:r>
                    </a:p>
                  </a:txBody>
                  <a:tcPr marL="91425" marR="91425" marT="91425" marB="91425" anchor="ctr"/>
                </a:tc>
                <a:tc>
                  <a:txBody>
                    <a:bodyPr/>
                    <a:lstStyle/>
                    <a:p>
                      <a:pPr lvl="0" algn="ctr" rtl="0">
                        <a:spcBef>
                          <a:spcPts val="0"/>
                        </a:spcBef>
                        <a:buNone/>
                      </a:pPr>
                      <a:r>
                        <a:rPr lang="en" sz="1800" b="1"/>
                        <a:t>D</a:t>
                      </a:r>
                    </a:p>
                  </a:txBody>
                  <a:tcPr marL="91425" marR="91425" marT="91425" marB="91425" anchor="ctr"/>
                </a:tc>
                <a:tc>
                  <a:txBody>
                    <a:bodyPr/>
                    <a:lstStyle/>
                    <a:p>
                      <a:pPr lvl="0" algn="ctr" rtl="0">
                        <a:spcBef>
                          <a:spcPts val="0"/>
                        </a:spcBef>
                        <a:buNone/>
                      </a:pPr>
                      <a:r>
                        <a:rPr lang="en" sz="1800" b="1"/>
                        <a:t>F</a:t>
                      </a:r>
                    </a:p>
                  </a:txBody>
                  <a:tcPr marL="91425" marR="91425" marT="91425" marB="91425" anchor="ctr"/>
                </a:tc>
              </a:tr>
              <a:tr h="670050">
                <a:tc>
                  <a:txBody>
                    <a:bodyPr/>
                    <a:lstStyle/>
                    <a:p>
                      <a:pPr lvl="0" algn="ctr" rtl="0">
                        <a:spcBef>
                          <a:spcPts val="0"/>
                        </a:spcBef>
                        <a:buNone/>
                      </a:pPr>
                      <a:r>
                        <a:rPr lang="en" b="1"/>
                        <a:t>Number of Students</a:t>
                      </a:r>
                    </a:p>
                  </a:txBody>
                  <a:tcPr marL="91425" marR="91425" marT="91425" marB="91425" anchor="ctr"/>
                </a:tc>
                <a:tc>
                  <a:txBody>
                    <a:bodyPr/>
                    <a:lstStyle/>
                    <a:p>
                      <a:pPr lvl="0" algn="ctr" rtl="0">
                        <a:spcBef>
                          <a:spcPts val="0"/>
                        </a:spcBef>
                        <a:buNone/>
                      </a:pPr>
                      <a:r>
                        <a:rPr lang="en" sz="1800"/>
                        <a:t>25</a:t>
                      </a:r>
                    </a:p>
                  </a:txBody>
                  <a:tcPr marL="91425" marR="91425" marT="91425" marB="91425" anchor="ctr"/>
                </a:tc>
                <a:tc>
                  <a:txBody>
                    <a:bodyPr/>
                    <a:lstStyle/>
                    <a:p>
                      <a:pPr lvl="0" algn="ctr" rtl="0">
                        <a:spcBef>
                          <a:spcPts val="0"/>
                        </a:spcBef>
                        <a:buNone/>
                      </a:pPr>
                      <a:r>
                        <a:rPr lang="en" sz="1800"/>
                        <a:t>35</a:t>
                      </a:r>
                    </a:p>
                  </a:txBody>
                  <a:tcPr marL="91425" marR="91425" marT="91425" marB="91425" anchor="ctr"/>
                </a:tc>
                <a:tc>
                  <a:txBody>
                    <a:bodyPr/>
                    <a:lstStyle/>
                    <a:p>
                      <a:pPr lvl="0" algn="ctr" rtl="0">
                        <a:spcBef>
                          <a:spcPts val="0"/>
                        </a:spcBef>
                        <a:buNone/>
                      </a:pPr>
                      <a:r>
                        <a:rPr lang="en" sz="1800"/>
                        <a:t>35</a:t>
                      </a:r>
                    </a:p>
                  </a:txBody>
                  <a:tcPr marL="91425" marR="91425" marT="91425" marB="91425" anchor="ctr"/>
                </a:tc>
                <a:tc>
                  <a:txBody>
                    <a:bodyPr/>
                    <a:lstStyle/>
                    <a:p>
                      <a:pPr lvl="0" algn="ctr" rtl="0">
                        <a:spcBef>
                          <a:spcPts val="0"/>
                        </a:spcBef>
                        <a:buNone/>
                      </a:pPr>
                      <a:r>
                        <a:rPr lang="en" sz="1800"/>
                        <a:t>23</a:t>
                      </a:r>
                    </a:p>
                  </a:txBody>
                  <a:tcPr marL="91425" marR="91425" marT="91425" marB="91425" anchor="ctr"/>
                </a:tc>
                <a:tc>
                  <a:txBody>
                    <a:bodyPr/>
                    <a:lstStyle/>
                    <a:p>
                      <a:pPr lvl="0" algn="ctr" rtl="0">
                        <a:spcBef>
                          <a:spcPts val="0"/>
                        </a:spcBef>
                        <a:buNone/>
                      </a:pPr>
                      <a:r>
                        <a:rPr lang="en" sz="1800"/>
                        <a:t>24</a:t>
                      </a:r>
                    </a:p>
                  </a:txBody>
                  <a:tcPr marL="91425" marR="91425" marT="91425" marB="91425" anchor="ct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Shape 765"/>
          <p:cNvPicPr preferRelativeResize="0"/>
          <p:nvPr/>
        </p:nvPicPr>
        <p:blipFill>
          <a:blip r:embed="rId3">
            <a:alphaModFix/>
          </a:blip>
          <a:stretch>
            <a:fillRect/>
          </a:stretch>
        </p:blipFill>
        <p:spPr>
          <a:xfrm>
            <a:off x="1239262" y="0"/>
            <a:ext cx="6665437" cy="514350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Shape 77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 type of graph would you use?</a:t>
            </a:r>
          </a:p>
        </p:txBody>
      </p:sp>
      <p:sp>
        <p:nvSpPr>
          <p:cNvPr id="771" name="Shape 77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You plant 3 mesquite trees in the same type of soil.  One plant will receive no fertilizer.  The second plant will receive Miracle Grow fertilizer. The third plant will receive composted manure. You will measure the height of the trees after 2 years. </a:t>
            </a:r>
          </a:p>
          <a:p>
            <a:pPr lvl="0" algn="ctr">
              <a:spcBef>
                <a:spcPts val="0"/>
              </a:spcBef>
              <a:buNone/>
            </a:pPr>
            <a:r>
              <a:rPr lang="en" b="1"/>
              <a:t>Two Year Height of Mesquite Trees in Fertilizer</a:t>
            </a:r>
          </a:p>
          <a:p>
            <a:pPr lvl="0">
              <a:spcBef>
                <a:spcPts val="0"/>
              </a:spcBef>
              <a:buNone/>
            </a:pPr>
            <a:endParaRPr/>
          </a:p>
          <a:p>
            <a:pPr lvl="0">
              <a:spcBef>
                <a:spcPts val="0"/>
              </a:spcBef>
              <a:buNone/>
            </a:pPr>
            <a:endParaRPr/>
          </a:p>
          <a:p>
            <a:pPr lvl="0">
              <a:spcBef>
                <a:spcPts val="0"/>
              </a:spcBef>
              <a:buNone/>
            </a:pPr>
            <a:endParaRPr/>
          </a:p>
        </p:txBody>
      </p:sp>
      <p:graphicFrame>
        <p:nvGraphicFramePr>
          <p:cNvPr id="772" name="Shape 772"/>
          <p:cNvGraphicFramePr/>
          <p:nvPr/>
        </p:nvGraphicFramePr>
        <p:xfrm>
          <a:off x="378525" y="3406250"/>
          <a:ext cx="3000000" cy="3000000"/>
        </p:xfrm>
        <a:graphic>
          <a:graphicData uri="http://schemas.openxmlformats.org/drawingml/2006/table">
            <a:tbl>
              <a:tblPr>
                <a:noFill/>
                <a:tableStyleId>{B958EAA0-1D67-4B8C-AAB0-675697AAF961}</a:tableStyleId>
              </a:tblPr>
              <a:tblGrid>
                <a:gridCol w="1753475"/>
                <a:gridCol w="2237450"/>
                <a:gridCol w="2237450"/>
                <a:gridCol w="2237450"/>
              </a:tblGrid>
              <a:tr h="381000">
                <a:tc>
                  <a:txBody>
                    <a:bodyPr/>
                    <a:lstStyle/>
                    <a:p>
                      <a:pPr lvl="0" algn="ctr">
                        <a:spcBef>
                          <a:spcPts val="0"/>
                        </a:spcBef>
                        <a:buNone/>
                      </a:pPr>
                      <a:endParaRPr sz="1800" b="1"/>
                    </a:p>
                  </a:txBody>
                  <a:tcPr marL="91425" marR="91425" marT="91425" marB="91425" anchor="ctr"/>
                </a:tc>
                <a:tc>
                  <a:txBody>
                    <a:bodyPr/>
                    <a:lstStyle/>
                    <a:p>
                      <a:pPr lvl="0" algn="ctr">
                        <a:spcBef>
                          <a:spcPts val="0"/>
                        </a:spcBef>
                        <a:buNone/>
                      </a:pPr>
                      <a:r>
                        <a:rPr lang="en" sz="1800" b="1"/>
                        <a:t>No fertilizer</a:t>
                      </a:r>
                    </a:p>
                  </a:txBody>
                  <a:tcPr marL="91425" marR="91425" marT="91425" marB="91425" anchor="ctr"/>
                </a:tc>
                <a:tc>
                  <a:txBody>
                    <a:bodyPr/>
                    <a:lstStyle/>
                    <a:p>
                      <a:pPr lvl="0" algn="ctr">
                        <a:spcBef>
                          <a:spcPts val="0"/>
                        </a:spcBef>
                        <a:buNone/>
                      </a:pPr>
                      <a:r>
                        <a:rPr lang="en" sz="1800" b="1"/>
                        <a:t>Miracle Grow</a:t>
                      </a:r>
                    </a:p>
                  </a:txBody>
                  <a:tcPr marL="91425" marR="91425" marT="91425" marB="91425" anchor="ctr"/>
                </a:tc>
                <a:tc>
                  <a:txBody>
                    <a:bodyPr/>
                    <a:lstStyle/>
                    <a:p>
                      <a:pPr lvl="0" algn="ctr">
                        <a:spcBef>
                          <a:spcPts val="0"/>
                        </a:spcBef>
                        <a:buNone/>
                      </a:pPr>
                      <a:r>
                        <a:rPr lang="en" sz="1800" b="1"/>
                        <a:t>Composted Manure</a:t>
                      </a:r>
                    </a:p>
                  </a:txBody>
                  <a:tcPr marL="91425" marR="91425" marT="91425" marB="91425" anchor="ctr"/>
                </a:tc>
              </a:tr>
              <a:tr h="381000">
                <a:tc>
                  <a:txBody>
                    <a:bodyPr/>
                    <a:lstStyle/>
                    <a:p>
                      <a:pPr lvl="0" algn="ctr">
                        <a:spcBef>
                          <a:spcPts val="0"/>
                        </a:spcBef>
                        <a:buNone/>
                      </a:pPr>
                      <a:r>
                        <a:rPr lang="en" sz="1800" b="1"/>
                        <a:t>Height (m)</a:t>
                      </a:r>
                    </a:p>
                  </a:txBody>
                  <a:tcPr marL="91425" marR="91425" marT="91425" marB="91425" anchor="ctr"/>
                </a:tc>
                <a:tc>
                  <a:txBody>
                    <a:bodyPr/>
                    <a:lstStyle/>
                    <a:p>
                      <a:pPr lvl="0" algn="ctr">
                        <a:spcBef>
                          <a:spcPts val="0"/>
                        </a:spcBef>
                        <a:buNone/>
                      </a:pPr>
                      <a:r>
                        <a:rPr lang="en" sz="1800"/>
                        <a:t>4.1</a:t>
                      </a:r>
                    </a:p>
                  </a:txBody>
                  <a:tcPr marL="91425" marR="91425" marT="91425" marB="91425" anchor="ctr"/>
                </a:tc>
                <a:tc>
                  <a:txBody>
                    <a:bodyPr/>
                    <a:lstStyle/>
                    <a:p>
                      <a:pPr lvl="0" algn="ctr">
                        <a:spcBef>
                          <a:spcPts val="0"/>
                        </a:spcBef>
                        <a:buNone/>
                      </a:pPr>
                      <a:r>
                        <a:rPr lang="en" sz="1800"/>
                        <a:t>4.5</a:t>
                      </a:r>
                    </a:p>
                  </a:txBody>
                  <a:tcPr marL="91425" marR="91425" marT="91425" marB="91425" anchor="ctr"/>
                </a:tc>
                <a:tc>
                  <a:txBody>
                    <a:bodyPr/>
                    <a:lstStyle/>
                    <a:p>
                      <a:pPr lvl="0" algn="ctr">
                        <a:spcBef>
                          <a:spcPts val="0"/>
                        </a:spcBef>
                        <a:buNone/>
                      </a:pPr>
                      <a:r>
                        <a:rPr lang="en" sz="1800"/>
                        <a:t>4.3</a:t>
                      </a:r>
                    </a:p>
                  </a:txBody>
                  <a:tcPr marL="91425" marR="91425" marT="91425" marB="91425" anchor="ctr"/>
                </a:tc>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Shape 777"/>
          <p:cNvPicPr preferRelativeResize="0"/>
          <p:nvPr/>
        </p:nvPicPr>
        <p:blipFill>
          <a:blip r:embed="rId3">
            <a:alphaModFix/>
          </a:blip>
          <a:stretch>
            <a:fillRect/>
          </a:stretch>
        </p:blipFill>
        <p:spPr>
          <a:xfrm>
            <a:off x="1239262" y="0"/>
            <a:ext cx="6665437" cy="5143500"/>
          </a:xfrm>
          <a:prstGeom prst="rect">
            <a:avLst/>
          </a:prstGeom>
          <a:noFill/>
          <a:ln>
            <a:noFill/>
          </a:ln>
        </p:spPr>
      </p:pic>
      <p:sp>
        <p:nvSpPr>
          <p:cNvPr id="778" name="Shape 778"/>
          <p:cNvSpPr/>
          <p:nvPr/>
        </p:nvSpPr>
        <p:spPr>
          <a:xfrm>
            <a:off x="6786725" y="2431075"/>
            <a:ext cx="506400" cy="5964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 type of graph would you use?</a:t>
            </a:r>
          </a:p>
        </p:txBody>
      </p:sp>
      <p:sp>
        <p:nvSpPr>
          <p:cNvPr id="784" name="Shape 784"/>
          <p:cNvSpPr txBox="1">
            <a:spLocks noGrp="1"/>
          </p:cNvSpPr>
          <p:nvPr>
            <p:ph type="body" idx="1"/>
          </p:nvPr>
        </p:nvSpPr>
        <p:spPr>
          <a:xfrm>
            <a:off x="67525" y="1228675"/>
            <a:ext cx="9015300" cy="3340200"/>
          </a:xfrm>
          <a:prstGeom prst="rect">
            <a:avLst/>
          </a:prstGeom>
        </p:spPr>
        <p:txBody>
          <a:bodyPr lIns="91425" tIns="91425" rIns="91425" bIns="91425" anchor="t" anchorCtr="0">
            <a:noAutofit/>
          </a:bodyPr>
          <a:lstStyle/>
          <a:p>
            <a:pPr marL="0" lvl="0" indent="0" algn="ctr" rtl="0">
              <a:spcBef>
                <a:spcPts val="0"/>
              </a:spcBef>
              <a:buNone/>
            </a:pPr>
            <a:r>
              <a:rPr lang="en" b="1"/>
              <a:t>Number of students involved in Extracurricular Activities</a:t>
            </a:r>
          </a:p>
          <a:p>
            <a:pPr marL="457200" lvl="0" indent="457200" rtl="0">
              <a:spcBef>
                <a:spcPts val="0"/>
              </a:spcBef>
              <a:buNone/>
            </a:pPr>
            <a:endParaRPr sz="1500"/>
          </a:p>
          <a:p>
            <a:pPr marL="457200" lvl="0" indent="457200" rtl="0">
              <a:spcBef>
                <a:spcPts val="0"/>
              </a:spcBef>
              <a:buNone/>
            </a:pPr>
            <a:endParaRPr sz="1500"/>
          </a:p>
          <a:p>
            <a:pPr marL="457200" lvl="0" indent="457200" rtl="0">
              <a:spcBef>
                <a:spcPts val="0"/>
              </a:spcBef>
              <a:buNone/>
            </a:pPr>
            <a:endParaRPr sz="1500"/>
          </a:p>
          <a:p>
            <a:pPr marL="457200" lvl="0" indent="457200" rtl="0">
              <a:spcBef>
                <a:spcPts val="0"/>
              </a:spcBef>
              <a:buNone/>
            </a:pPr>
            <a:endParaRPr sz="1500"/>
          </a:p>
          <a:p>
            <a:pPr marL="0" lvl="0" indent="0">
              <a:spcBef>
                <a:spcPts val="0"/>
              </a:spcBef>
              <a:buNone/>
            </a:pPr>
            <a:endParaRPr/>
          </a:p>
        </p:txBody>
      </p:sp>
      <p:graphicFrame>
        <p:nvGraphicFramePr>
          <p:cNvPr id="785" name="Shape 785"/>
          <p:cNvGraphicFramePr/>
          <p:nvPr/>
        </p:nvGraphicFramePr>
        <p:xfrm>
          <a:off x="215300" y="1785050"/>
          <a:ext cx="3000000" cy="3000000"/>
        </p:xfrm>
        <a:graphic>
          <a:graphicData uri="http://schemas.openxmlformats.org/drawingml/2006/table">
            <a:tbl>
              <a:tblPr>
                <a:noFill/>
                <a:tableStyleId>{B958EAA0-1D67-4B8C-AAB0-675697AAF961}</a:tableStyleId>
              </a:tblPr>
              <a:tblGrid>
                <a:gridCol w="2168125"/>
                <a:gridCol w="1636325"/>
                <a:gridCol w="1636325"/>
                <a:gridCol w="1636325"/>
                <a:gridCol w="1636325"/>
              </a:tblGrid>
              <a:tr h="648450">
                <a:tc>
                  <a:txBody>
                    <a:bodyPr/>
                    <a:lstStyle/>
                    <a:p>
                      <a:pPr lvl="0" algn="ctr">
                        <a:spcBef>
                          <a:spcPts val="0"/>
                        </a:spcBef>
                        <a:buNone/>
                      </a:pPr>
                      <a:endParaRPr sz="1800" b="1"/>
                    </a:p>
                  </a:txBody>
                  <a:tcPr marL="91425" marR="91425" marT="91425" marB="91425" anchor="ctr"/>
                </a:tc>
                <a:tc>
                  <a:txBody>
                    <a:bodyPr/>
                    <a:lstStyle/>
                    <a:p>
                      <a:pPr lvl="0" algn="ctr">
                        <a:spcBef>
                          <a:spcPts val="0"/>
                        </a:spcBef>
                        <a:buNone/>
                      </a:pPr>
                      <a:r>
                        <a:rPr lang="en" sz="1800" b="1"/>
                        <a:t>Freshmen</a:t>
                      </a:r>
                    </a:p>
                  </a:txBody>
                  <a:tcPr marL="91425" marR="91425" marT="91425" marB="91425" anchor="ctr"/>
                </a:tc>
                <a:tc>
                  <a:txBody>
                    <a:bodyPr/>
                    <a:lstStyle/>
                    <a:p>
                      <a:pPr lvl="0" algn="ctr">
                        <a:spcBef>
                          <a:spcPts val="0"/>
                        </a:spcBef>
                        <a:buNone/>
                      </a:pPr>
                      <a:r>
                        <a:rPr lang="en" sz="1800" b="1"/>
                        <a:t>Sophomore</a:t>
                      </a:r>
                    </a:p>
                  </a:txBody>
                  <a:tcPr marL="91425" marR="91425" marT="91425" marB="91425" anchor="ctr"/>
                </a:tc>
                <a:tc>
                  <a:txBody>
                    <a:bodyPr/>
                    <a:lstStyle/>
                    <a:p>
                      <a:pPr lvl="0" algn="ctr">
                        <a:spcBef>
                          <a:spcPts val="0"/>
                        </a:spcBef>
                        <a:buNone/>
                      </a:pPr>
                      <a:r>
                        <a:rPr lang="en" sz="1800" b="1"/>
                        <a:t>Junior</a:t>
                      </a:r>
                    </a:p>
                  </a:txBody>
                  <a:tcPr marL="91425" marR="91425" marT="91425" marB="91425" anchor="ctr"/>
                </a:tc>
                <a:tc>
                  <a:txBody>
                    <a:bodyPr/>
                    <a:lstStyle/>
                    <a:p>
                      <a:pPr lvl="0" algn="ctr">
                        <a:spcBef>
                          <a:spcPts val="0"/>
                        </a:spcBef>
                        <a:buNone/>
                      </a:pPr>
                      <a:r>
                        <a:rPr lang="en" sz="1800" b="1"/>
                        <a:t>Senior</a:t>
                      </a:r>
                    </a:p>
                  </a:txBody>
                  <a:tcPr marL="91425" marR="91425" marT="91425" marB="91425" anchor="ctr"/>
                </a:tc>
              </a:tr>
              <a:tr h="642200">
                <a:tc>
                  <a:txBody>
                    <a:bodyPr/>
                    <a:lstStyle/>
                    <a:p>
                      <a:pPr lvl="0" algn="ctr">
                        <a:spcBef>
                          <a:spcPts val="0"/>
                        </a:spcBef>
                        <a:buNone/>
                      </a:pPr>
                      <a:r>
                        <a:rPr lang="en" sz="1800" b="1"/>
                        <a:t>Sports</a:t>
                      </a:r>
                    </a:p>
                  </a:txBody>
                  <a:tcPr marL="91425" marR="91425" marT="91425" marB="91425" anchor="ctr"/>
                </a:tc>
                <a:tc>
                  <a:txBody>
                    <a:bodyPr/>
                    <a:lstStyle/>
                    <a:p>
                      <a:pPr lvl="0" algn="ctr">
                        <a:spcBef>
                          <a:spcPts val="0"/>
                        </a:spcBef>
                        <a:buNone/>
                      </a:pPr>
                      <a:r>
                        <a:rPr lang="en" sz="1800"/>
                        <a:t>198</a:t>
                      </a:r>
                    </a:p>
                  </a:txBody>
                  <a:tcPr marL="91425" marR="91425" marT="91425" marB="91425" anchor="ctr"/>
                </a:tc>
                <a:tc>
                  <a:txBody>
                    <a:bodyPr/>
                    <a:lstStyle/>
                    <a:p>
                      <a:pPr lvl="0" algn="ctr">
                        <a:spcBef>
                          <a:spcPts val="0"/>
                        </a:spcBef>
                        <a:buNone/>
                      </a:pPr>
                      <a:r>
                        <a:rPr lang="en" sz="1800"/>
                        <a:t>215</a:t>
                      </a:r>
                    </a:p>
                  </a:txBody>
                  <a:tcPr marL="91425" marR="91425" marT="91425" marB="91425" anchor="ctr"/>
                </a:tc>
                <a:tc>
                  <a:txBody>
                    <a:bodyPr/>
                    <a:lstStyle/>
                    <a:p>
                      <a:pPr lvl="0" algn="ctr">
                        <a:spcBef>
                          <a:spcPts val="0"/>
                        </a:spcBef>
                        <a:buNone/>
                      </a:pPr>
                      <a:r>
                        <a:rPr lang="en" sz="1800"/>
                        <a:t>167</a:t>
                      </a:r>
                    </a:p>
                  </a:txBody>
                  <a:tcPr marL="91425" marR="91425" marT="91425" marB="91425" anchor="ctr"/>
                </a:tc>
                <a:tc>
                  <a:txBody>
                    <a:bodyPr/>
                    <a:lstStyle/>
                    <a:p>
                      <a:pPr lvl="0" algn="ctr">
                        <a:spcBef>
                          <a:spcPts val="0"/>
                        </a:spcBef>
                        <a:buNone/>
                      </a:pPr>
                      <a:r>
                        <a:rPr lang="en" sz="1800"/>
                        <a:t>120</a:t>
                      </a:r>
                    </a:p>
                  </a:txBody>
                  <a:tcPr marL="91425" marR="91425" marT="91425" marB="91425" anchor="ctr"/>
                </a:tc>
              </a:tr>
              <a:tr h="642200">
                <a:tc>
                  <a:txBody>
                    <a:bodyPr/>
                    <a:lstStyle/>
                    <a:p>
                      <a:pPr lvl="0" algn="ctr">
                        <a:spcBef>
                          <a:spcPts val="0"/>
                        </a:spcBef>
                        <a:buNone/>
                      </a:pPr>
                      <a:r>
                        <a:rPr lang="en" sz="1800" b="1"/>
                        <a:t>Clubs</a:t>
                      </a:r>
                    </a:p>
                  </a:txBody>
                  <a:tcPr marL="91425" marR="91425" marT="91425" marB="91425" anchor="ctr"/>
                </a:tc>
                <a:tc>
                  <a:txBody>
                    <a:bodyPr/>
                    <a:lstStyle/>
                    <a:p>
                      <a:pPr lvl="0" algn="ctr">
                        <a:spcBef>
                          <a:spcPts val="0"/>
                        </a:spcBef>
                        <a:buNone/>
                      </a:pPr>
                      <a:r>
                        <a:rPr lang="en" sz="1800"/>
                        <a:t>115</a:t>
                      </a:r>
                    </a:p>
                  </a:txBody>
                  <a:tcPr marL="91425" marR="91425" marT="91425" marB="91425" anchor="ctr"/>
                </a:tc>
                <a:tc>
                  <a:txBody>
                    <a:bodyPr/>
                    <a:lstStyle/>
                    <a:p>
                      <a:pPr lvl="0" algn="ctr">
                        <a:spcBef>
                          <a:spcPts val="0"/>
                        </a:spcBef>
                        <a:buNone/>
                      </a:pPr>
                      <a:r>
                        <a:rPr lang="en" sz="1800"/>
                        <a:t>157</a:t>
                      </a:r>
                    </a:p>
                  </a:txBody>
                  <a:tcPr marL="91425" marR="91425" marT="91425" marB="91425" anchor="ctr"/>
                </a:tc>
                <a:tc>
                  <a:txBody>
                    <a:bodyPr/>
                    <a:lstStyle/>
                    <a:p>
                      <a:pPr lvl="0" algn="ctr">
                        <a:spcBef>
                          <a:spcPts val="0"/>
                        </a:spcBef>
                        <a:buNone/>
                      </a:pPr>
                      <a:r>
                        <a:rPr lang="en" sz="1800"/>
                        <a:t>182</a:t>
                      </a:r>
                    </a:p>
                  </a:txBody>
                  <a:tcPr marL="91425" marR="91425" marT="91425" marB="91425" anchor="ctr"/>
                </a:tc>
                <a:tc>
                  <a:txBody>
                    <a:bodyPr/>
                    <a:lstStyle/>
                    <a:p>
                      <a:pPr lvl="0" algn="ctr">
                        <a:spcBef>
                          <a:spcPts val="0"/>
                        </a:spcBef>
                        <a:buNone/>
                      </a:pPr>
                      <a:r>
                        <a:rPr lang="en" sz="1800"/>
                        <a:t>65</a:t>
                      </a:r>
                    </a:p>
                  </a:txBody>
                  <a:tcPr marL="91425" marR="91425" marT="91425" marB="91425" anchor="ctr"/>
                </a:tc>
              </a:tr>
              <a:tr h="642200">
                <a:tc>
                  <a:txBody>
                    <a:bodyPr/>
                    <a:lstStyle/>
                    <a:p>
                      <a:pPr lvl="0" algn="ctr">
                        <a:spcBef>
                          <a:spcPts val="0"/>
                        </a:spcBef>
                        <a:buNone/>
                      </a:pPr>
                      <a:r>
                        <a:rPr lang="en" sz="1800" b="1"/>
                        <a:t>Performing Arts</a:t>
                      </a:r>
                    </a:p>
                  </a:txBody>
                  <a:tcPr marL="91425" marR="91425" marT="91425" marB="91425" anchor="ctr"/>
                </a:tc>
                <a:tc>
                  <a:txBody>
                    <a:bodyPr/>
                    <a:lstStyle/>
                    <a:p>
                      <a:pPr lvl="0" algn="ctr">
                        <a:spcBef>
                          <a:spcPts val="0"/>
                        </a:spcBef>
                        <a:buNone/>
                      </a:pPr>
                      <a:r>
                        <a:rPr lang="en" sz="1800"/>
                        <a:t>184</a:t>
                      </a:r>
                    </a:p>
                  </a:txBody>
                  <a:tcPr marL="91425" marR="91425" marT="91425" marB="91425" anchor="ctr"/>
                </a:tc>
                <a:tc>
                  <a:txBody>
                    <a:bodyPr/>
                    <a:lstStyle/>
                    <a:p>
                      <a:pPr lvl="0" algn="ctr">
                        <a:spcBef>
                          <a:spcPts val="0"/>
                        </a:spcBef>
                        <a:buNone/>
                      </a:pPr>
                      <a:r>
                        <a:rPr lang="en" sz="1800"/>
                        <a:t>147</a:t>
                      </a:r>
                    </a:p>
                  </a:txBody>
                  <a:tcPr marL="91425" marR="91425" marT="91425" marB="91425" anchor="ctr"/>
                </a:tc>
                <a:tc>
                  <a:txBody>
                    <a:bodyPr/>
                    <a:lstStyle/>
                    <a:p>
                      <a:pPr lvl="0" algn="ctr">
                        <a:spcBef>
                          <a:spcPts val="0"/>
                        </a:spcBef>
                        <a:buNone/>
                      </a:pPr>
                      <a:r>
                        <a:rPr lang="en" sz="1800"/>
                        <a:t>92</a:t>
                      </a:r>
                    </a:p>
                  </a:txBody>
                  <a:tcPr marL="91425" marR="91425" marT="91425" marB="91425" anchor="ctr"/>
                </a:tc>
                <a:tc>
                  <a:txBody>
                    <a:bodyPr/>
                    <a:lstStyle/>
                    <a:p>
                      <a:pPr lvl="0" algn="ctr">
                        <a:spcBef>
                          <a:spcPts val="0"/>
                        </a:spcBef>
                        <a:buNone/>
                      </a:pPr>
                      <a:r>
                        <a:rPr lang="en" sz="1800"/>
                        <a:t>87</a:t>
                      </a:r>
                    </a:p>
                  </a:txBody>
                  <a:tcPr marL="91425" marR="91425" marT="91425" marB="91425"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Qualitative Observations:</a:t>
            </a:r>
          </a:p>
        </p:txBody>
      </p:sp>
      <p:sp>
        <p:nvSpPr>
          <p:cNvPr id="123" name="Shape 123"/>
          <p:cNvSpPr txBox="1">
            <a:spLocks noGrp="1"/>
          </p:cNvSpPr>
          <p:nvPr>
            <p:ph type="body" idx="1"/>
          </p:nvPr>
        </p:nvSpPr>
        <p:spPr>
          <a:xfrm>
            <a:off x="311700" y="1093850"/>
            <a:ext cx="8520600" cy="3818400"/>
          </a:xfrm>
          <a:prstGeom prst="rect">
            <a:avLst/>
          </a:prstGeom>
        </p:spPr>
        <p:txBody>
          <a:bodyPr lIns="91425" tIns="91425" rIns="91425" bIns="91425" anchor="t" anchorCtr="0">
            <a:noAutofit/>
          </a:bodyPr>
          <a:lstStyle/>
          <a:p>
            <a:pPr lvl="0">
              <a:lnSpc>
                <a:spcPct val="100000"/>
              </a:lnSpc>
              <a:spcBef>
                <a:spcPts val="0"/>
              </a:spcBef>
              <a:buNone/>
            </a:pPr>
            <a:r>
              <a:rPr lang="en"/>
              <a:t>Sense of Touch: Describe what you feel (It’s furry, smooth, rough, hard, soft). </a:t>
            </a:r>
          </a:p>
          <a:p>
            <a:pPr lvl="0">
              <a:lnSpc>
                <a:spcPct val="100000"/>
              </a:lnSpc>
              <a:spcBef>
                <a:spcPts val="0"/>
              </a:spcBef>
              <a:buNone/>
            </a:pPr>
            <a:r>
              <a:rPr lang="en"/>
              <a:t>Sense of Hearing: Describe what you hear (It crinkles, it squeaks). </a:t>
            </a:r>
          </a:p>
          <a:p>
            <a:pPr lvl="0">
              <a:lnSpc>
                <a:spcPct val="100000"/>
              </a:lnSpc>
              <a:spcBef>
                <a:spcPts val="0"/>
              </a:spcBef>
              <a:buNone/>
            </a:pPr>
            <a:r>
              <a:rPr lang="en"/>
              <a:t>Sense of Smell: Describe what you smell (It smells chemical, sweet, floral). </a:t>
            </a:r>
          </a:p>
          <a:p>
            <a:pPr lvl="0">
              <a:lnSpc>
                <a:spcPct val="100000"/>
              </a:lnSpc>
              <a:spcBef>
                <a:spcPts val="0"/>
              </a:spcBef>
              <a:buNone/>
            </a:pPr>
            <a:r>
              <a:rPr lang="en"/>
              <a:t>Sense of Sight: Describe what you see (Its color is..., it’s shiny, dull, see-through). </a:t>
            </a:r>
          </a:p>
          <a:p>
            <a:pPr lvl="0">
              <a:lnSpc>
                <a:spcPct val="100000"/>
              </a:lnSpc>
              <a:spcBef>
                <a:spcPts val="0"/>
              </a:spcBef>
              <a:buNone/>
            </a:pPr>
            <a:r>
              <a:rPr lang="en"/>
              <a:t>Sense of Taste: Describe what you taste (It’s sweet, sour, salty)</a:t>
            </a:r>
          </a:p>
          <a:p>
            <a:pPr lvl="0">
              <a:spcBef>
                <a:spcPts val="0"/>
              </a:spcBef>
              <a:buNone/>
            </a:pP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Shape 790"/>
          <p:cNvPicPr preferRelativeResize="0"/>
          <p:nvPr/>
        </p:nvPicPr>
        <p:blipFill>
          <a:blip r:embed="rId3">
            <a:alphaModFix/>
          </a:blip>
          <a:stretch>
            <a:fillRect/>
          </a:stretch>
        </p:blipFill>
        <p:spPr>
          <a:xfrm>
            <a:off x="1239287" y="225100"/>
            <a:ext cx="6665437" cy="514350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title"/>
          </p:nvPr>
        </p:nvSpPr>
        <p:spPr>
          <a:xfrm>
            <a:off x="311700" y="292850"/>
            <a:ext cx="8520600" cy="801000"/>
          </a:xfrm>
          <a:prstGeom prst="rect">
            <a:avLst/>
          </a:prstGeom>
        </p:spPr>
        <p:txBody>
          <a:bodyPr lIns="91425" tIns="91425" rIns="91425" bIns="91425" anchor="ctr" anchorCtr="0">
            <a:noAutofit/>
          </a:bodyPr>
          <a:lstStyle/>
          <a:p>
            <a:pPr lvl="0">
              <a:spcBef>
                <a:spcPts val="0"/>
              </a:spcBef>
              <a:buNone/>
            </a:pPr>
            <a:r>
              <a:rPr lang="en"/>
              <a:t>What type of graph would you use?</a:t>
            </a:r>
          </a:p>
        </p:txBody>
      </p:sp>
      <p:sp>
        <p:nvSpPr>
          <p:cNvPr id="796" name="Shape 79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a:p>
            <a:pPr lvl="0" algn="ctr">
              <a:spcBef>
                <a:spcPts val="0"/>
              </a:spcBef>
              <a:buNone/>
            </a:pPr>
            <a:r>
              <a:rPr lang="en" b="1"/>
              <a:t>Growth of James in his First Year</a:t>
            </a:r>
          </a:p>
        </p:txBody>
      </p:sp>
      <p:graphicFrame>
        <p:nvGraphicFramePr>
          <p:cNvPr id="797" name="Shape 797"/>
          <p:cNvGraphicFramePr/>
          <p:nvPr/>
        </p:nvGraphicFramePr>
        <p:xfrm>
          <a:off x="311700" y="2280800"/>
          <a:ext cx="3000000" cy="3000000"/>
        </p:xfrm>
        <a:graphic>
          <a:graphicData uri="http://schemas.openxmlformats.org/drawingml/2006/table">
            <a:tbl>
              <a:tblPr>
                <a:noFill/>
                <a:tableStyleId>{B958EAA0-1D67-4B8C-AAB0-675697AAF961}</a:tableStyleId>
              </a:tblPr>
              <a:tblGrid>
                <a:gridCol w="1124575"/>
                <a:gridCol w="622075"/>
                <a:gridCol w="622075"/>
                <a:gridCol w="622075"/>
                <a:gridCol w="622075"/>
                <a:gridCol w="622075"/>
                <a:gridCol w="622075"/>
                <a:gridCol w="622075"/>
                <a:gridCol w="622075"/>
                <a:gridCol w="622075"/>
                <a:gridCol w="622075"/>
                <a:gridCol w="622075"/>
                <a:gridCol w="622075"/>
              </a:tblGrid>
              <a:tr h="758125">
                <a:tc>
                  <a:txBody>
                    <a:bodyPr/>
                    <a:lstStyle/>
                    <a:p>
                      <a:pPr lvl="0" algn="ctr">
                        <a:spcBef>
                          <a:spcPts val="0"/>
                        </a:spcBef>
                        <a:buNone/>
                      </a:pPr>
                      <a:endParaRPr/>
                    </a:p>
                  </a:txBody>
                  <a:tcPr marL="91425" marR="91425" marT="91425" marB="91425" anchor="ctr"/>
                </a:tc>
                <a:tc>
                  <a:txBody>
                    <a:bodyPr/>
                    <a:lstStyle/>
                    <a:p>
                      <a:pPr lvl="0" algn="ctr">
                        <a:spcBef>
                          <a:spcPts val="0"/>
                        </a:spcBef>
                        <a:buNone/>
                      </a:pPr>
                      <a:r>
                        <a:rPr lang="en" b="1"/>
                        <a:t>June</a:t>
                      </a:r>
                    </a:p>
                  </a:txBody>
                  <a:tcPr marL="91425" marR="91425" marT="91425" marB="91425" anchor="ctr"/>
                </a:tc>
                <a:tc>
                  <a:txBody>
                    <a:bodyPr/>
                    <a:lstStyle/>
                    <a:p>
                      <a:pPr lvl="0" algn="ctr">
                        <a:spcBef>
                          <a:spcPts val="0"/>
                        </a:spcBef>
                        <a:buNone/>
                      </a:pPr>
                      <a:r>
                        <a:rPr lang="en" b="1"/>
                        <a:t>July</a:t>
                      </a:r>
                    </a:p>
                  </a:txBody>
                  <a:tcPr marL="91425" marR="91425" marT="91425" marB="91425" anchor="ctr"/>
                </a:tc>
                <a:tc>
                  <a:txBody>
                    <a:bodyPr/>
                    <a:lstStyle/>
                    <a:p>
                      <a:pPr lvl="0" algn="ctr">
                        <a:spcBef>
                          <a:spcPts val="0"/>
                        </a:spcBef>
                        <a:buNone/>
                      </a:pPr>
                      <a:r>
                        <a:rPr lang="en" b="1"/>
                        <a:t>Aug</a:t>
                      </a:r>
                    </a:p>
                  </a:txBody>
                  <a:tcPr marL="91425" marR="91425" marT="91425" marB="91425" anchor="ctr"/>
                </a:tc>
                <a:tc>
                  <a:txBody>
                    <a:bodyPr/>
                    <a:lstStyle/>
                    <a:p>
                      <a:pPr lvl="0" algn="ctr">
                        <a:spcBef>
                          <a:spcPts val="0"/>
                        </a:spcBef>
                        <a:buNone/>
                      </a:pPr>
                      <a:r>
                        <a:rPr lang="en" b="1"/>
                        <a:t>Sept</a:t>
                      </a:r>
                    </a:p>
                  </a:txBody>
                  <a:tcPr marL="91425" marR="91425" marT="91425" marB="91425" anchor="ctr"/>
                </a:tc>
                <a:tc>
                  <a:txBody>
                    <a:bodyPr/>
                    <a:lstStyle/>
                    <a:p>
                      <a:pPr lvl="0" algn="ctr">
                        <a:spcBef>
                          <a:spcPts val="0"/>
                        </a:spcBef>
                        <a:buNone/>
                      </a:pPr>
                      <a:r>
                        <a:rPr lang="en" b="1"/>
                        <a:t>Oct</a:t>
                      </a:r>
                    </a:p>
                  </a:txBody>
                  <a:tcPr marL="91425" marR="91425" marT="91425" marB="91425" anchor="ctr"/>
                </a:tc>
                <a:tc>
                  <a:txBody>
                    <a:bodyPr/>
                    <a:lstStyle/>
                    <a:p>
                      <a:pPr lvl="0" algn="ctr">
                        <a:spcBef>
                          <a:spcPts val="0"/>
                        </a:spcBef>
                        <a:buNone/>
                      </a:pPr>
                      <a:r>
                        <a:rPr lang="en" b="1"/>
                        <a:t>Nov</a:t>
                      </a:r>
                    </a:p>
                  </a:txBody>
                  <a:tcPr marL="91425" marR="91425" marT="91425" marB="91425" anchor="ctr"/>
                </a:tc>
                <a:tc>
                  <a:txBody>
                    <a:bodyPr/>
                    <a:lstStyle/>
                    <a:p>
                      <a:pPr lvl="0" algn="ctr">
                        <a:spcBef>
                          <a:spcPts val="0"/>
                        </a:spcBef>
                        <a:buNone/>
                      </a:pPr>
                      <a:r>
                        <a:rPr lang="en" b="1"/>
                        <a:t>Dec</a:t>
                      </a:r>
                    </a:p>
                  </a:txBody>
                  <a:tcPr marL="91425" marR="91425" marT="91425" marB="91425" anchor="ctr"/>
                </a:tc>
                <a:tc>
                  <a:txBody>
                    <a:bodyPr/>
                    <a:lstStyle/>
                    <a:p>
                      <a:pPr lvl="0" algn="ctr">
                        <a:spcBef>
                          <a:spcPts val="0"/>
                        </a:spcBef>
                        <a:buNone/>
                      </a:pPr>
                      <a:r>
                        <a:rPr lang="en" b="1"/>
                        <a:t>Jan</a:t>
                      </a:r>
                    </a:p>
                  </a:txBody>
                  <a:tcPr marL="91425" marR="91425" marT="91425" marB="91425" anchor="ctr"/>
                </a:tc>
                <a:tc>
                  <a:txBody>
                    <a:bodyPr/>
                    <a:lstStyle/>
                    <a:p>
                      <a:pPr lvl="0" algn="ctr">
                        <a:spcBef>
                          <a:spcPts val="0"/>
                        </a:spcBef>
                        <a:buNone/>
                      </a:pPr>
                      <a:r>
                        <a:rPr lang="en" b="1"/>
                        <a:t>Feb</a:t>
                      </a:r>
                    </a:p>
                  </a:txBody>
                  <a:tcPr marL="91425" marR="91425" marT="91425" marB="91425" anchor="ctr"/>
                </a:tc>
                <a:tc>
                  <a:txBody>
                    <a:bodyPr/>
                    <a:lstStyle/>
                    <a:p>
                      <a:pPr lvl="0" algn="ctr">
                        <a:spcBef>
                          <a:spcPts val="0"/>
                        </a:spcBef>
                        <a:buNone/>
                      </a:pPr>
                      <a:r>
                        <a:rPr lang="en" b="1"/>
                        <a:t>Mar</a:t>
                      </a:r>
                    </a:p>
                  </a:txBody>
                  <a:tcPr marL="91425" marR="91425" marT="91425" marB="91425" anchor="ctr"/>
                </a:tc>
                <a:tc>
                  <a:txBody>
                    <a:bodyPr/>
                    <a:lstStyle/>
                    <a:p>
                      <a:pPr lvl="0" algn="ctr">
                        <a:spcBef>
                          <a:spcPts val="0"/>
                        </a:spcBef>
                        <a:buNone/>
                      </a:pPr>
                      <a:r>
                        <a:rPr lang="en" b="1"/>
                        <a:t>Apr</a:t>
                      </a:r>
                    </a:p>
                  </a:txBody>
                  <a:tcPr marL="91425" marR="91425" marT="91425" marB="91425" anchor="ctr"/>
                </a:tc>
                <a:tc>
                  <a:txBody>
                    <a:bodyPr/>
                    <a:lstStyle/>
                    <a:p>
                      <a:pPr lvl="0" algn="ctr" rtl="0">
                        <a:spcBef>
                          <a:spcPts val="0"/>
                        </a:spcBef>
                        <a:buNone/>
                      </a:pPr>
                      <a:r>
                        <a:rPr lang="en" b="1"/>
                        <a:t>May</a:t>
                      </a:r>
                    </a:p>
                  </a:txBody>
                  <a:tcPr marL="91425" marR="91425" marT="91425" marB="91425" anchor="ctr"/>
                </a:tc>
              </a:tr>
              <a:tr h="758125">
                <a:tc>
                  <a:txBody>
                    <a:bodyPr/>
                    <a:lstStyle/>
                    <a:p>
                      <a:pPr lvl="0" algn="ctr">
                        <a:spcBef>
                          <a:spcPts val="0"/>
                        </a:spcBef>
                        <a:buNone/>
                      </a:pPr>
                      <a:r>
                        <a:rPr lang="en" b="1"/>
                        <a:t>Height (cm)</a:t>
                      </a:r>
                    </a:p>
                  </a:txBody>
                  <a:tcPr marL="91425" marR="91425" marT="91425" marB="91425" anchor="ctr"/>
                </a:tc>
                <a:tc>
                  <a:txBody>
                    <a:bodyPr/>
                    <a:lstStyle/>
                    <a:p>
                      <a:pPr lvl="0" algn="ctr">
                        <a:spcBef>
                          <a:spcPts val="0"/>
                        </a:spcBef>
                        <a:buNone/>
                      </a:pPr>
                      <a:r>
                        <a:rPr lang="en" sz="1800"/>
                        <a:t>49</a:t>
                      </a:r>
                    </a:p>
                  </a:txBody>
                  <a:tcPr marL="91425" marR="91425" marT="91425" marB="91425" anchor="ctr"/>
                </a:tc>
                <a:tc>
                  <a:txBody>
                    <a:bodyPr/>
                    <a:lstStyle/>
                    <a:p>
                      <a:pPr lvl="0" algn="ctr">
                        <a:spcBef>
                          <a:spcPts val="0"/>
                        </a:spcBef>
                        <a:buNone/>
                      </a:pPr>
                      <a:r>
                        <a:rPr lang="en" sz="1800"/>
                        <a:t>54</a:t>
                      </a:r>
                    </a:p>
                  </a:txBody>
                  <a:tcPr marL="91425" marR="91425" marT="91425" marB="91425" anchor="ctr"/>
                </a:tc>
                <a:tc>
                  <a:txBody>
                    <a:bodyPr/>
                    <a:lstStyle/>
                    <a:p>
                      <a:pPr lvl="0" algn="ctr">
                        <a:spcBef>
                          <a:spcPts val="0"/>
                        </a:spcBef>
                        <a:buNone/>
                      </a:pPr>
                      <a:r>
                        <a:rPr lang="en" sz="1800"/>
                        <a:t>57</a:t>
                      </a:r>
                    </a:p>
                  </a:txBody>
                  <a:tcPr marL="91425" marR="91425" marT="91425" marB="91425" anchor="ctr"/>
                </a:tc>
                <a:tc>
                  <a:txBody>
                    <a:bodyPr/>
                    <a:lstStyle/>
                    <a:p>
                      <a:pPr lvl="0" algn="ctr">
                        <a:spcBef>
                          <a:spcPts val="0"/>
                        </a:spcBef>
                        <a:buNone/>
                      </a:pPr>
                      <a:r>
                        <a:rPr lang="en" sz="1800"/>
                        <a:t>60</a:t>
                      </a:r>
                    </a:p>
                  </a:txBody>
                  <a:tcPr marL="91425" marR="91425" marT="91425" marB="91425" anchor="ctr"/>
                </a:tc>
                <a:tc>
                  <a:txBody>
                    <a:bodyPr/>
                    <a:lstStyle/>
                    <a:p>
                      <a:pPr lvl="0" algn="ctr">
                        <a:spcBef>
                          <a:spcPts val="0"/>
                        </a:spcBef>
                        <a:buNone/>
                      </a:pPr>
                      <a:r>
                        <a:rPr lang="en" sz="1800"/>
                        <a:t>62</a:t>
                      </a:r>
                    </a:p>
                  </a:txBody>
                  <a:tcPr marL="91425" marR="91425" marT="91425" marB="91425" anchor="ctr"/>
                </a:tc>
                <a:tc>
                  <a:txBody>
                    <a:bodyPr/>
                    <a:lstStyle/>
                    <a:p>
                      <a:pPr lvl="0" algn="ctr">
                        <a:spcBef>
                          <a:spcPts val="0"/>
                        </a:spcBef>
                        <a:buNone/>
                      </a:pPr>
                      <a:r>
                        <a:rPr lang="en" sz="1800"/>
                        <a:t>64</a:t>
                      </a:r>
                    </a:p>
                  </a:txBody>
                  <a:tcPr marL="91425" marR="91425" marT="91425" marB="91425" anchor="ctr"/>
                </a:tc>
                <a:tc>
                  <a:txBody>
                    <a:bodyPr/>
                    <a:lstStyle/>
                    <a:p>
                      <a:pPr lvl="0" algn="ctr">
                        <a:spcBef>
                          <a:spcPts val="0"/>
                        </a:spcBef>
                        <a:buNone/>
                      </a:pPr>
                      <a:r>
                        <a:rPr lang="en" sz="1800"/>
                        <a:t>66</a:t>
                      </a:r>
                    </a:p>
                  </a:txBody>
                  <a:tcPr marL="91425" marR="91425" marT="91425" marB="91425" anchor="ctr"/>
                </a:tc>
                <a:tc>
                  <a:txBody>
                    <a:bodyPr/>
                    <a:lstStyle/>
                    <a:p>
                      <a:pPr lvl="0" algn="ctr">
                        <a:spcBef>
                          <a:spcPts val="0"/>
                        </a:spcBef>
                        <a:buNone/>
                      </a:pPr>
                      <a:r>
                        <a:rPr lang="en" sz="1800"/>
                        <a:t>67</a:t>
                      </a:r>
                    </a:p>
                  </a:txBody>
                  <a:tcPr marL="91425" marR="91425" marT="91425" marB="91425" anchor="ctr"/>
                </a:tc>
                <a:tc>
                  <a:txBody>
                    <a:bodyPr/>
                    <a:lstStyle/>
                    <a:p>
                      <a:pPr lvl="0" algn="ctr">
                        <a:spcBef>
                          <a:spcPts val="0"/>
                        </a:spcBef>
                        <a:buNone/>
                      </a:pPr>
                      <a:r>
                        <a:rPr lang="en" sz="1800"/>
                        <a:t>69</a:t>
                      </a:r>
                    </a:p>
                  </a:txBody>
                  <a:tcPr marL="91425" marR="91425" marT="91425" marB="91425" anchor="ctr"/>
                </a:tc>
                <a:tc>
                  <a:txBody>
                    <a:bodyPr/>
                    <a:lstStyle/>
                    <a:p>
                      <a:pPr lvl="0" algn="ctr">
                        <a:spcBef>
                          <a:spcPts val="0"/>
                        </a:spcBef>
                        <a:buNone/>
                      </a:pPr>
                      <a:r>
                        <a:rPr lang="en" sz="1800"/>
                        <a:t>70</a:t>
                      </a:r>
                    </a:p>
                  </a:txBody>
                  <a:tcPr marL="91425" marR="91425" marT="91425" marB="91425" anchor="ctr"/>
                </a:tc>
                <a:tc>
                  <a:txBody>
                    <a:bodyPr/>
                    <a:lstStyle/>
                    <a:p>
                      <a:pPr lvl="0" algn="ctr">
                        <a:spcBef>
                          <a:spcPts val="0"/>
                        </a:spcBef>
                        <a:buNone/>
                      </a:pPr>
                      <a:r>
                        <a:rPr lang="en" sz="1800"/>
                        <a:t>71</a:t>
                      </a:r>
                    </a:p>
                  </a:txBody>
                  <a:tcPr marL="91425" marR="91425" marT="91425" marB="91425" anchor="ctr"/>
                </a:tc>
                <a:tc>
                  <a:txBody>
                    <a:bodyPr/>
                    <a:lstStyle/>
                    <a:p>
                      <a:pPr lvl="0" algn="ctr">
                        <a:spcBef>
                          <a:spcPts val="0"/>
                        </a:spcBef>
                        <a:buNone/>
                      </a:pPr>
                      <a:r>
                        <a:rPr lang="en" sz="1800"/>
                        <a:t>73</a:t>
                      </a:r>
                    </a:p>
                  </a:txBody>
                  <a:tcPr marL="91425" marR="91425" marT="91425" marB="91425" anchor="ctr"/>
                </a:tc>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802" name="Shape 802"/>
          <p:cNvPicPr preferRelativeResize="0"/>
          <p:nvPr/>
        </p:nvPicPr>
        <p:blipFill>
          <a:blip r:embed="rId3">
            <a:alphaModFix/>
          </a:blip>
          <a:stretch>
            <a:fillRect/>
          </a:stretch>
        </p:blipFill>
        <p:spPr>
          <a:xfrm>
            <a:off x="1589189" y="0"/>
            <a:ext cx="6665436" cy="5143500"/>
          </a:xfrm>
          <a:prstGeom prst="rect">
            <a:avLst/>
          </a:prstGeom>
          <a:noFill/>
          <a:ln>
            <a:noFill/>
          </a:ln>
        </p:spPr>
      </p:pic>
      <p:sp>
        <p:nvSpPr>
          <p:cNvPr id="803" name="Shape 803"/>
          <p:cNvSpPr/>
          <p:nvPr/>
        </p:nvSpPr>
        <p:spPr>
          <a:xfrm>
            <a:off x="7236925" y="2532350"/>
            <a:ext cx="348900" cy="2475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 type of graph would you use?</a:t>
            </a:r>
          </a:p>
        </p:txBody>
      </p:sp>
      <p:sp>
        <p:nvSpPr>
          <p:cNvPr id="809" name="Shape 809"/>
          <p:cNvSpPr txBox="1">
            <a:spLocks noGrp="1"/>
          </p:cNvSpPr>
          <p:nvPr>
            <p:ph type="body" idx="1"/>
          </p:nvPr>
        </p:nvSpPr>
        <p:spPr>
          <a:xfrm>
            <a:off x="311700" y="1228675"/>
            <a:ext cx="8520600" cy="3791100"/>
          </a:xfrm>
          <a:prstGeom prst="rect">
            <a:avLst/>
          </a:prstGeom>
        </p:spPr>
        <p:txBody>
          <a:bodyPr lIns="91425" tIns="91425" rIns="91425" bIns="91425" anchor="t" anchorCtr="0">
            <a:noAutofit/>
          </a:bodyPr>
          <a:lstStyle/>
          <a:p>
            <a:pPr lvl="0" algn="ctr">
              <a:spcBef>
                <a:spcPts val="0"/>
              </a:spcBef>
              <a:buNone/>
            </a:pPr>
            <a:r>
              <a:rPr lang="en" b="1"/>
              <a:t>Growth of Mesquite in Fertilizer Over 24 Months (in meters)</a:t>
            </a:r>
          </a:p>
        </p:txBody>
      </p:sp>
      <p:graphicFrame>
        <p:nvGraphicFramePr>
          <p:cNvPr id="810" name="Shape 810"/>
          <p:cNvGraphicFramePr/>
          <p:nvPr/>
        </p:nvGraphicFramePr>
        <p:xfrm>
          <a:off x="232237" y="1888500"/>
          <a:ext cx="3000000" cy="3000000"/>
        </p:xfrm>
        <a:graphic>
          <a:graphicData uri="http://schemas.openxmlformats.org/drawingml/2006/table">
            <a:tbl>
              <a:tblPr>
                <a:noFill/>
                <a:tableStyleId>{B958EAA0-1D67-4B8C-AAB0-675697AAF961}</a:tableStyleId>
              </a:tblPr>
              <a:tblGrid>
                <a:gridCol w="1259925"/>
                <a:gridCol w="824400"/>
                <a:gridCol w="824400"/>
                <a:gridCol w="824400"/>
                <a:gridCol w="824400"/>
                <a:gridCol w="824400"/>
                <a:gridCol w="824400"/>
                <a:gridCol w="824400"/>
                <a:gridCol w="824400"/>
                <a:gridCol w="824400"/>
              </a:tblGrid>
              <a:tr h="548425">
                <a:tc>
                  <a:txBody>
                    <a:bodyPr/>
                    <a:lstStyle/>
                    <a:p>
                      <a:pPr lvl="0" algn="ctr">
                        <a:spcBef>
                          <a:spcPts val="0"/>
                        </a:spcBef>
                        <a:buNone/>
                      </a:pPr>
                      <a:endParaRPr/>
                    </a:p>
                  </a:txBody>
                  <a:tcPr marL="91425" marR="91425" marT="91425" marB="91425" anchor="ctr"/>
                </a:tc>
                <a:tc>
                  <a:txBody>
                    <a:bodyPr/>
                    <a:lstStyle/>
                    <a:p>
                      <a:pPr lvl="0" algn="ctr" rtl="0">
                        <a:spcBef>
                          <a:spcPts val="0"/>
                        </a:spcBef>
                        <a:buNone/>
                      </a:pPr>
                      <a:r>
                        <a:rPr lang="en" b="1"/>
                        <a:t>0 mo</a:t>
                      </a:r>
                    </a:p>
                  </a:txBody>
                  <a:tcPr marL="91425" marR="91425" marT="91425" marB="91425" anchor="ctr"/>
                </a:tc>
                <a:tc>
                  <a:txBody>
                    <a:bodyPr/>
                    <a:lstStyle/>
                    <a:p>
                      <a:pPr lvl="0" algn="ctr">
                        <a:spcBef>
                          <a:spcPts val="0"/>
                        </a:spcBef>
                        <a:buNone/>
                      </a:pPr>
                      <a:r>
                        <a:rPr lang="en" b="1"/>
                        <a:t>3 mo</a:t>
                      </a:r>
                    </a:p>
                  </a:txBody>
                  <a:tcPr marL="91425" marR="91425" marT="91425" marB="91425" anchor="ctr"/>
                </a:tc>
                <a:tc>
                  <a:txBody>
                    <a:bodyPr/>
                    <a:lstStyle/>
                    <a:p>
                      <a:pPr lvl="0" algn="ctr">
                        <a:spcBef>
                          <a:spcPts val="0"/>
                        </a:spcBef>
                        <a:buNone/>
                      </a:pPr>
                      <a:r>
                        <a:rPr lang="en" b="1"/>
                        <a:t>6 mo</a:t>
                      </a:r>
                    </a:p>
                  </a:txBody>
                  <a:tcPr marL="91425" marR="91425" marT="91425" marB="91425" anchor="ctr"/>
                </a:tc>
                <a:tc>
                  <a:txBody>
                    <a:bodyPr/>
                    <a:lstStyle/>
                    <a:p>
                      <a:pPr lvl="0" algn="ctr">
                        <a:spcBef>
                          <a:spcPts val="0"/>
                        </a:spcBef>
                        <a:buNone/>
                      </a:pPr>
                      <a:r>
                        <a:rPr lang="en" b="1"/>
                        <a:t>9 mo</a:t>
                      </a:r>
                    </a:p>
                  </a:txBody>
                  <a:tcPr marL="91425" marR="91425" marT="91425" marB="91425" anchor="ctr"/>
                </a:tc>
                <a:tc>
                  <a:txBody>
                    <a:bodyPr/>
                    <a:lstStyle/>
                    <a:p>
                      <a:pPr lvl="0" algn="ctr">
                        <a:spcBef>
                          <a:spcPts val="0"/>
                        </a:spcBef>
                        <a:buNone/>
                      </a:pPr>
                      <a:r>
                        <a:rPr lang="en" b="1"/>
                        <a:t>12 mo</a:t>
                      </a:r>
                    </a:p>
                  </a:txBody>
                  <a:tcPr marL="91425" marR="91425" marT="91425" marB="91425" anchor="ctr"/>
                </a:tc>
                <a:tc>
                  <a:txBody>
                    <a:bodyPr/>
                    <a:lstStyle/>
                    <a:p>
                      <a:pPr lvl="0" algn="ctr">
                        <a:spcBef>
                          <a:spcPts val="0"/>
                        </a:spcBef>
                        <a:buNone/>
                      </a:pPr>
                      <a:r>
                        <a:rPr lang="en" b="1"/>
                        <a:t>15 mo </a:t>
                      </a:r>
                    </a:p>
                  </a:txBody>
                  <a:tcPr marL="91425" marR="91425" marT="91425" marB="91425" anchor="ctr"/>
                </a:tc>
                <a:tc>
                  <a:txBody>
                    <a:bodyPr/>
                    <a:lstStyle/>
                    <a:p>
                      <a:pPr lvl="0" algn="ctr">
                        <a:spcBef>
                          <a:spcPts val="0"/>
                        </a:spcBef>
                        <a:buNone/>
                      </a:pPr>
                      <a:r>
                        <a:rPr lang="en" b="1"/>
                        <a:t>18 mo</a:t>
                      </a:r>
                    </a:p>
                  </a:txBody>
                  <a:tcPr marL="91425" marR="91425" marT="91425" marB="91425" anchor="ctr"/>
                </a:tc>
                <a:tc>
                  <a:txBody>
                    <a:bodyPr/>
                    <a:lstStyle/>
                    <a:p>
                      <a:pPr lvl="0" algn="ctr">
                        <a:spcBef>
                          <a:spcPts val="0"/>
                        </a:spcBef>
                        <a:buNone/>
                      </a:pPr>
                      <a:r>
                        <a:rPr lang="en" b="1"/>
                        <a:t>21 mo</a:t>
                      </a:r>
                    </a:p>
                  </a:txBody>
                  <a:tcPr marL="91425" marR="91425" marT="91425" marB="91425" anchor="ctr"/>
                </a:tc>
                <a:tc>
                  <a:txBody>
                    <a:bodyPr/>
                    <a:lstStyle/>
                    <a:p>
                      <a:pPr lvl="0" algn="ctr">
                        <a:spcBef>
                          <a:spcPts val="0"/>
                        </a:spcBef>
                        <a:buNone/>
                      </a:pPr>
                      <a:r>
                        <a:rPr lang="en" b="1"/>
                        <a:t>24 mo</a:t>
                      </a:r>
                    </a:p>
                  </a:txBody>
                  <a:tcPr marL="91425" marR="91425" marT="91425" marB="91425" anchor="ctr"/>
                </a:tc>
              </a:tr>
              <a:tr h="548425">
                <a:tc>
                  <a:txBody>
                    <a:bodyPr/>
                    <a:lstStyle/>
                    <a:p>
                      <a:pPr lvl="0" algn="ctr">
                        <a:spcBef>
                          <a:spcPts val="0"/>
                        </a:spcBef>
                        <a:buNone/>
                      </a:pPr>
                      <a:r>
                        <a:rPr lang="en" b="1"/>
                        <a:t>No Fertilizer</a:t>
                      </a:r>
                    </a:p>
                  </a:txBody>
                  <a:tcPr marL="91425" marR="91425" marT="91425" marB="91425" anchor="ctr"/>
                </a:tc>
                <a:tc>
                  <a:txBody>
                    <a:bodyPr/>
                    <a:lstStyle/>
                    <a:p>
                      <a:pPr lvl="0" algn="ctr" rtl="0">
                        <a:spcBef>
                          <a:spcPts val="0"/>
                        </a:spcBef>
                        <a:buNone/>
                      </a:pPr>
                      <a:r>
                        <a:rPr lang="en" sz="1800"/>
                        <a:t>1</a:t>
                      </a:r>
                    </a:p>
                  </a:txBody>
                  <a:tcPr marL="91425" marR="91425" marT="91425" marB="91425" anchor="ctr"/>
                </a:tc>
                <a:tc>
                  <a:txBody>
                    <a:bodyPr/>
                    <a:lstStyle/>
                    <a:p>
                      <a:pPr lvl="0" algn="ctr">
                        <a:spcBef>
                          <a:spcPts val="0"/>
                        </a:spcBef>
                        <a:buNone/>
                      </a:pPr>
                      <a:r>
                        <a:rPr lang="en" sz="1800"/>
                        <a:t>1.4</a:t>
                      </a:r>
                    </a:p>
                  </a:txBody>
                  <a:tcPr marL="91425" marR="91425" marT="91425" marB="91425" anchor="ctr"/>
                </a:tc>
                <a:tc>
                  <a:txBody>
                    <a:bodyPr/>
                    <a:lstStyle/>
                    <a:p>
                      <a:pPr lvl="0" algn="ctr">
                        <a:spcBef>
                          <a:spcPts val="0"/>
                        </a:spcBef>
                        <a:buNone/>
                      </a:pPr>
                      <a:r>
                        <a:rPr lang="en" sz="1800"/>
                        <a:t>1.8</a:t>
                      </a:r>
                    </a:p>
                  </a:txBody>
                  <a:tcPr marL="91425" marR="91425" marT="91425" marB="91425" anchor="ctr"/>
                </a:tc>
                <a:tc>
                  <a:txBody>
                    <a:bodyPr/>
                    <a:lstStyle/>
                    <a:p>
                      <a:pPr lvl="0" algn="ctr">
                        <a:spcBef>
                          <a:spcPts val="0"/>
                        </a:spcBef>
                        <a:buNone/>
                      </a:pPr>
                      <a:r>
                        <a:rPr lang="en" sz="1800"/>
                        <a:t>2.2</a:t>
                      </a:r>
                    </a:p>
                  </a:txBody>
                  <a:tcPr marL="91425" marR="91425" marT="91425" marB="91425" anchor="ctr"/>
                </a:tc>
                <a:tc>
                  <a:txBody>
                    <a:bodyPr/>
                    <a:lstStyle/>
                    <a:p>
                      <a:pPr lvl="0" algn="ctr">
                        <a:spcBef>
                          <a:spcPts val="0"/>
                        </a:spcBef>
                        <a:buNone/>
                      </a:pPr>
                      <a:r>
                        <a:rPr lang="en" sz="1800"/>
                        <a:t>2.6</a:t>
                      </a:r>
                    </a:p>
                  </a:txBody>
                  <a:tcPr marL="91425" marR="91425" marT="91425" marB="91425" anchor="ctr"/>
                </a:tc>
                <a:tc>
                  <a:txBody>
                    <a:bodyPr/>
                    <a:lstStyle/>
                    <a:p>
                      <a:pPr lvl="0" algn="ctr">
                        <a:spcBef>
                          <a:spcPts val="0"/>
                        </a:spcBef>
                        <a:buNone/>
                      </a:pPr>
                      <a:r>
                        <a:rPr lang="en" sz="1800"/>
                        <a:t>2.9</a:t>
                      </a:r>
                    </a:p>
                  </a:txBody>
                  <a:tcPr marL="91425" marR="91425" marT="91425" marB="91425" anchor="ctr"/>
                </a:tc>
                <a:tc>
                  <a:txBody>
                    <a:bodyPr/>
                    <a:lstStyle/>
                    <a:p>
                      <a:pPr lvl="0" algn="ctr">
                        <a:spcBef>
                          <a:spcPts val="0"/>
                        </a:spcBef>
                        <a:buNone/>
                      </a:pPr>
                      <a:r>
                        <a:rPr lang="en" sz="1800"/>
                        <a:t>3.3</a:t>
                      </a:r>
                    </a:p>
                  </a:txBody>
                  <a:tcPr marL="91425" marR="91425" marT="91425" marB="91425" anchor="ctr"/>
                </a:tc>
                <a:tc>
                  <a:txBody>
                    <a:bodyPr/>
                    <a:lstStyle/>
                    <a:p>
                      <a:pPr lvl="0" algn="ctr">
                        <a:spcBef>
                          <a:spcPts val="0"/>
                        </a:spcBef>
                        <a:buNone/>
                      </a:pPr>
                      <a:r>
                        <a:rPr lang="en" sz="1800"/>
                        <a:t>3.7</a:t>
                      </a:r>
                    </a:p>
                  </a:txBody>
                  <a:tcPr marL="91425" marR="91425" marT="91425" marB="91425" anchor="ctr"/>
                </a:tc>
                <a:tc>
                  <a:txBody>
                    <a:bodyPr/>
                    <a:lstStyle/>
                    <a:p>
                      <a:pPr lvl="0" algn="ctr">
                        <a:spcBef>
                          <a:spcPts val="0"/>
                        </a:spcBef>
                        <a:buNone/>
                      </a:pPr>
                      <a:r>
                        <a:rPr lang="en" sz="1800"/>
                        <a:t>4.1</a:t>
                      </a:r>
                    </a:p>
                  </a:txBody>
                  <a:tcPr marL="91425" marR="91425" marT="91425" marB="91425" anchor="ctr"/>
                </a:tc>
              </a:tr>
              <a:tr h="548425">
                <a:tc>
                  <a:txBody>
                    <a:bodyPr/>
                    <a:lstStyle/>
                    <a:p>
                      <a:pPr lvl="0" algn="ctr">
                        <a:spcBef>
                          <a:spcPts val="0"/>
                        </a:spcBef>
                        <a:buNone/>
                      </a:pPr>
                      <a:r>
                        <a:rPr lang="en" b="1"/>
                        <a:t>Miracle Grow</a:t>
                      </a:r>
                    </a:p>
                  </a:txBody>
                  <a:tcPr marL="91425" marR="91425" marT="91425" marB="91425" anchor="ctr"/>
                </a:tc>
                <a:tc>
                  <a:txBody>
                    <a:bodyPr/>
                    <a:lstStyle/>
                    <a:p>
                      <a:pPr lvl="0" algn="ctr" rtl="0">
                        <a:spcBef>
                          <a:spcPts val="0"/>
                        </a:spcBef>
                        <a:buNone/>
                      </a:pPr>
                      <a:r>
                        <a:rPr lang="en" sz="1800"/>
                        <a:t>1</a:t>
                      </a:r>
                    </a:p>
                  </a:txBody>
                  <a:tcPr marL="91425" marR="91425" marT="91425" marB="91425" anchor="ctr"/>
                </a:tc>
                <a:tc>
                  <a:txBody>
                    <a:bodyPr/>
                    <a:lstStyle/>
                    <a:p>
                      <a:pPr lvl="0" algn="ctr">
                        <a:spcBef>
                          <a:spcPts val="0"/>
                        </a:spcBef>
                        <a:buNone/>
                      </a:pPr>
                      <a:r>
                        <a:rPr lang="en" sz="1800"/>
                        <a:t>1.5</a:t>
                      </a:r>
                    </a:p>
                  </a:txBody>
                  <a:tcPr marL="91425" marR="91425" marT="91425" marB="91425" anchor="ctr"/>
                </a:tc>
                <a:tc>
                  <a:txBody>
                    <a:bodyPr/>
                    <a:lstStyle/>
                    <a:p>
                      <a:pPr lvl="0" algn="ctr">
                        <a:spcBef>
                          <a:spcPts val="0"/>
                        </a:spcBef>
                        <a:buNone/>
                      </a:pPr>
                      <a:r>
                        <a:rPr lang="en" sz="1800"/>
                        <a:t>1.9</a:t>
                      </a:r>
                    </a:p>
                  </a:txBody>
                  <a:tcPr marL="91425" marR="91425" marT="91425" marB="91425" anchor="ctr"/>
                </a:tc>
                <a:tc>
                  <a:txBody>
                    <a:bodyPr/>
                    <a:lstStyle/>
                    <a:p>
                      <a:pPr lvl="0" algn="ctr">
                        <a:spcBef>
                          <a:spcPts val="0"/>
                        </a:spcBef>
                        <a:buNone/>
                      </a:pPr>
                      <a:r>
                        <a:rPr lang="en" sz="1800"/>
                        <a:t>2.4</a:t>
                      </a:r>
                    </a:p>
                  </a:txBody>
                  <a:tcPr marL="91425" marR="91425" marT="91425" marB="91425" anchor="ctr"/>
                </a:tc>
                <a:tc>
                  <a:txBody>
                    <a:bodyPr/>
                    <a:lstStyle/>
                    <a:p>
                      <a:pPr lvl="0" algn="ctr">
                        <a:spcBef>
                          <a:spcPts val="0"/>
                        </a:spcBef>
                        <a:buNone/>
                      </a:pPr>
                      <a:r>
                        <a:rPr lang="en" sz="1800"/>
                        <a:t>2.8</a:t>
                      </a:r>
                    </a:p>
                  </a:txBody>
                  <a:tcPr marL="91425" marR="91425" marT="91425" marB="91425" anchor="ctr"/>
                </a:tc>
                <a:tc>
                  <a:txBody>
                    <a:bodyPr/>
                    <a:lstStyle/>
                    <a:p>
                      <a:pPr lvl="0" algn="ctr">
                        <a:spcBef>
                          <a:spcPts val="0"/>
                        </a:spcBef>
                        <a:buNone/>
                      </a:pPr>
                      <a:r>
                        <a:rPr lang="en" sz="1800"/>
                        <a:t>3.2</a:t>
                      </a:r>
                    </a:p>
                  </a:txBody>
                  <a:tcPr marL="91425" marR="91425" marT="91425" marB="91425" anchor="ctr"/>
                </a:tc>
                <a:tc>
                  <a:txBody>
                    <a:bodyPr/>
                    <a:lstStyle/>
                    <a:p>
                      <a:pPr lvl="0" algn="ctr">
                        <a:spcBef>
                          <a:spcPts val="0"/>
                        </a:spcBef>
                        <a:buNone/>
                      </a:pPr>
                      <a:r>
                        <a:rPr lang="en" sz="1800"/>
                        <a:t>3.5</a:t>
                      </a:r>
                    </a:p>
                  </a:txBody>
                  <a:tcPr marL="91425" marR="91425" marT="91425" marB="91425" anchor="ctr"/>
                </a:tc>
                <a:tc>
                  <a:txBody>
                    <a:bodyPr/>
                    <a:lstStyle/>
                    <a:p>
                      <a:pPr lvl="0" algn="ctr">
                        <a:spcBef>
                          <a:spcPts val="0"/>
                        </a:spcBef>
                        <a:buNone/>
                      </a:pPr>
                      <a:r>
                        <a:rPr lang="en" sz="1800"/>
                        <a:t>4.0</a:t>
                      </a:r>
                    </a:p>
                  </a:txBody>
                  <a:tcPr marL="91425" marR="91425" marT="91425" marB="91425" anchor="ctr"/>
                </a:tc>
                <a:tc>
                  <a:txBody>
                    <a:bodyPr/>
                    <a:lstStyle/>
                    <a:p>
                      <a:pPr lvl="0" algn="ctr">
                        <a:spcBef>
                          <a:spcPts val="0"/>
                        </a:spcBef>
                        <a:buNone/>
                      </a:pPr>
                      <a:r>
                        <a:rPr lang="en" sz="1800"/>
                        <a:t>4.5</a:t>
                      </a:r>
                    </a:p>
                  </a:txBody>
                  <a:tcPr marL="91425" marR="91425" marT="91425" marB="91425" anchor="ctr"/>
                </a:tc>
              </a:tr>
              <a:tr h="548425">
                <a:tc>
                  <a:txBody>
                    <a:bodyPr/>
                    <a:lstStyle/>
                    <a:p>
                      <a:pPr lvl="0" algn="ctr">
                        <a:spcBef>
                          <a:spcPts val="0"/>
                        </a:spcBef>
                        <a:buNone/>
                      </a:pPr>
                      <a:r>
                        <a:rPr lang="en" b="1"/>
                        <a:t>Composted Manure</a:t>
                      </a:r>
                    </a:p>
                  </a:txBody>
                  <a:tcPr marL="91425" marR="91425" marT="91425" marB="91425" anchor="ctr"/>
                </a:tc>
                <a:tc>
                  <a:txBody>
                    <a:bodyPr/>
                    <a:lstStyle/>
                    <a:p>
                      <a:pPr lvl="0" algn="ctr" rtl="0">
                        <a:spcBef>
                          <a:spcPts val="0"/>
                        </a:spcBef>
                        <a:buNone/>
                      </a:pPr>
                      <a:r>
                        <a:rPr lang="en" sz="1800"/>
                        <a:t>1</a:t>
                      </a:r>
                    </a:p>
                  </a:txBody>
                  <a:tcPr marL="91425" marR="91425" marT="91425" marB="91425" anchor="ctr"/>
                </a:tc>
                <a:tc>
                  <a:txBody>
                    <a:bodyPr/>
                    <a:lstStyle/>
                    <a:p>
                      <a:pPr lvl="0" algn="ctr">
                        <a:spcBef>
                          <a:spcPts val="0"/>
                        </a:spcBef>
                        <a:buNone/>
                      </a:pPr>
                      <a:r>
                        <a:rPr lang="en" sz="1800"/>
                        <a:t>1.4</a:t>
                      </a:r>
                    </a:p>
                  </a:txBody>
                  <a:tcPr marL="91425" marR="91425" marT="91425" marB="91425" anchor="ctr"/>
                </a:tc>
                <a:tc>
                  <a:txBody>
                    <a:bodyPr/>
                    <a:lstStyle/>
                    <a:p>
                      <a:pPr lvl="0" algn="ctr">
                        <a:spcBef>
                          <a:spcPts val="0"/>
                        </a:spcBef>
                        <a:buNone/>
                      </a:pPr>
                      <a:r>
                        <a:rPr lang="en" sz="1800"/>
                        <a:t>1.9</a:t>
                      </a:r>
                    </a:p>
                  </a:txBody>
                  <a:tcPr marL="91425" marR="91425" marT="91425" marB="91425" anchor="ctr"/>
                </a:tc>
                <a:tc>
                  <a:txBody>
                    <a:bodyPr/>
                    <a:lstStyle/>
                    <a:p>
                      <a:pPr lvl="0" algn="ctr">
                        <a:spcBef>
                          <a:spcPts val="0"/>
                        </a:spcBef>
                        <a:buNone/>
                      </a:pPr>
                      <a:r>
                        <a:rPr lang="en" sz="1800"/>
                        <a:t>2.3</a:t>
                      </a:r>
                    </a:p>
                  </a:txBody>
                  <a:tcPr marL="91425" marR="91425" marT="91425" marB="91425" anchor="ctr"/>
                </a:tc>
                <a:tc>
                  <a:txBody>
                    <a:bodyPr/>
                    <a:lstStyle/>
                    <a:p>
                      <a:pPr lvl="0" algn="ctr">
                        <a:spcBef>
                          <a:spcPts val="0"/>
                        </a:spcBef>
                        <a:buNone/>
                      </a:pPr>
                      <a:r>
                        <a:rPr lang="en" sz="1800"/>
                        <a:t>2.7</a:t>
                      </a:r>
                    </a:p>
                  </a:txBody>
                  <a:tcPr marL="91425" marR="91425" marT="91425" marB="91425" anchor="ctr"/>
                </a:tc>
                <a:tc>
                  <a:txBody>
                    <a:bodyPr/>
                    <a:lstStyle/>
                    <a:p>
                      <a:pPr lvl="0" algn="ctr">
                        <a:spcBef>
                          <a:spcPts val="0"/>
                        </a:spcBef>
                        <a:buNone/>
                      </a:pPr>
                      <a:r>
                        <a:rPr lang="en" sz="1800"/>
                        <a:t>3.1</a:t>
                      </a:r>
                    </a:p>
                  </a:txBody>
                  <a:tcPr marL="91425" marR="91425" marT="91425" marB="91425" anchor="ctr"/>
                </a:tc>
                <a:tc>
                  <a:txBody>
                    <a:bodyPr/>
                    <a:lstStyle/>
                    <a:p>
                      <a:pPr lvl="0" algn="ctr">
                        <a:spcBef>
                          <a:spcPts val="0"/>
                        </a:spcBef>
                        <a:buNone/>
                      </a:pPr>
                      <a:r>
                        <a:rPr lang="en" sz="1800"/>
                        <a:t>3.4</a:t>
                      </a:r>
                    </a:p>
                  </a:txBody>
                  <a:tcPr marL="91425" marR="91425" marT="91425" marB="91425" anchor="ctr"/>
                </a:tc>
                <a:tc>
                  <a:txBody>
                    <a:bodyPr/>
                    <a:lstStyle/>
                    <a:p>
                      <a:pPr lvl="0" algn="ctr">
                        <a:spcBef>
                          <a:spcPts val="0"/>
                        </a:spcBef>
                        <a:buNone/>
                      </a:pPr>
                      <a:r>
                        <a:rPr lang="en" sz="1800"/>
                        <a:t>3.8</a:t>
                      </a:r>
                    </a:p>
                  </a:txBody>
                  <a:tcPr marL="91425" marR="91425" marT="91425" marB="91425" anchor="ctr"/>
                </a:tc>
                <a:tc>
                  <a:txBody>
                    <a:bodyPr/>
                    <a:lstStyle/>
                    <a:p>
                      <a:pPr lvl="0" algn="ctr">
                        <a:spcBef>
                          <a:spcPts val="0"/>
                        </a:spcBef>
                        <a:buNone/>
                      </a:pPr>
                      <a:r>
                        <a:rPr lang="en" sz="1800"/>
                        <a:t>4.3</a:t>
                      </a:r>
                    </a:p>
                  </a:txBody>
                  <a:tcPr marL="91425" marR="91425" marT="91425" marB="91425" anchor="ctr"/>
                </a:tc>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pic>
        <p:nvPicPr>
          <p:cNvPr id="815" name="Shape 815"/>
          <p:cNvPicPr preferRelativeResize="0"/>
          <p:nvPr/>
        </p:nvPicPr>
        <p:blipFill>
          <a:blip r:embed="rId3">
            <a:alphaModFix/>
          </a:blip>
          <a:stretch>
            <a:fillRect/>
          </a:stretch>
        </p:blipFill>
        <p:spPr>
          <a:xfrm>
            <a:off x="1194199" y="0"/>
            <a:ext cx="6665443" cy="5143500"/>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Shape 82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 type of graph would you use?</a:t>
            </a:r>
          </a:p>
        </p:txBody>
      </p:sp>
      <p:sp>
        <p:nvSpPr>
          <p:cNvPr id="821" name="Shape 82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lgn="ctr">
              <a:spcBef>
                <a:spcPts val="0"/>
              </a:spcBef>
              <a:buNone/>
            </a:pPr>
            <a:r>
              <a:rPr lang="en" b="1"/>
              <a:t>Climate of Vancouver, British Columbia</a:t>
            </a:r>
          </a:p>
        </p:txBody>
      </p:sp>
      <p:graphicFrame>
        <p:nvGraphicFramePr>
          <p:cNvPr id="822" name="Shape 822"/>
          <p:cNvGraphicFramePr/>
          <p:nvPr/>
        </p:nvGraphicFramePr>
        <p:xfrm>
          <a:off x="143387" y="1919137"/>
          <a:ext cx="3000000" cy="3000000"/>
        </p:xfrm>
        <a:graphic>
          <a:graphicData uri="http://schemas.openxmlformats.org/drawingml/2006/table">
            <a:tbl>
              <a:tblPr>
                <a:noFill/>
                <a:tableStyleId>{B958EAA0-1D67-4B8C-AAB0-675697AAF961}</a:tableStyleId>
              </a:tblPr>
              <a:tblGrid>
                <a:gridCol w="877800"/>
                <a:gridCol w="664950"/>
                <a:gridCol w="664950"/>
                <a:gridCol w="664950"/>
                <a:gridCol w="664950"/>
                <a:gridCol w="664950"/>
                <a:gridCol w="664950"/>
                <a:gridCol w="664950"/>
                <a:gridCol w="664950"/>
                <a:gridCol w="664950"/>
                <a:gridCol w="664950"/>
                <a:gridCol w="664950"/>
                <a:gridCol w="664950"/>
              </a:tblGrid>
              <a:tr h="0">
                <a:tc>
                  <a:txBody>
                    <a:bodyPr/>
                    <a:lstStyle/>
                    <a:p>
                      <a:pPr lvl="0" algn="ctr" rtl="0">
                        <a:spcBef>
                          <a:spcPts val="0"/>
                        </a:spcBef>
                        <a:buNone/>
                      </a:pPr>
                      <a:endParaRPr/>
                    </a:p>
                  </a:txBody>
                  <a:tcPr marL="91425" marR="91425" marT="91425" marB="91425" anchor="ctr"/>
                </a:tc>
                <a:tc>
                  <a:txBody>
                    <a:bodyPr/>
                    <a:lstStyle/>
                    <a:p>
                      <a:pPr lvl="0" algn="ctr" rtl="0">
                        <a:spcBef>
                          <a:spcPts val="0"/>
                        </a:spcBef>
                        <a:buNone/>
                      </a:pPr>
                      <a:r>
                        <a:rPr lang="en" b="1"/>
                        <a:t>Jan</a:t>
                      </a:r>
                    </a:p>
                  </a:txBody>
                  <a:tcPr marL="91425" marR="91425" marT="91425" marB="91425" anchor="ctr"/>
                </a:tc>
                <a:tc>
                  <a:txBody>
                    <a:bodyPr/>
                    <a:lstStyle/>
                    <a:p>
                      <a:pPr lvl="0" algn="ctr" rtl="0">
                        <a:spcBef>
                          <a:spcPts val="0"/>
                        </a:spcBef>
                        <a:buNone/>
                      </a:pPr>
                      <a:r>
                        <a:rPr lang="en" b="1"/>
                        <a:t>Feb</a:t>
                      </a:r>
                    </a:p>
                  </a:txBody>
                  <a:tcPr marL="91425" marR="91425" marT="91425" marB="91425" anchor="ctr"/>
                </a:tc>
                <a:tc>
                  <a:txBody>
                    <a:bodyPr/>
                    <a:lstStyle/>
                    <a:p>
                      <a:pPr lvl="0" algn="ctr" rtl="0">
                        <a:spcBef>
                          <a:spcPts val="0"/>
                        </a:spcBef>
                        <a:buNone/>
                      </a:pPr>
                      <a:r>
                        <a:rPr lang="en" b="1"/>
                        <a:t>Mar</a:t>
                      </a:r>
                    </a:p>
                  </a:txBody>
                  <a:tcPr marL="91425" marR="91425" marT="91425" marB="91425" anchor="ctr"/>
                </a:tc>
                <a:tc>
                  <a:txBody>
                    <a:bodyPr/>
                    <a:lstStyle/>
                    <a:p>
                      <a:pPr lvl="0" algn="ctr" rtl="0">
                        <a:spcBef>
                          <a:spcPts val="0"/>
                        </a:spcBef>
                        <a:buNone/>
                      </a:pPr>
                      <a:r>
                        <a:rPr lang="en" b="1"/>
                        <a:t>Apr</a:t>
                      </a:r>
                    </a:p>
                  </a:txBody>
                  <a:tcPr marL="91425" marR="91425" marT="91425" marB="91425" anchor="ctr"/>
                </a:tc>
                <a:tc>
                  <a:txBody>
                    <a:bodyPr/>
                    <a:lstStyle/>
                    <a:p>
                      <a:pPr lvl="0" algn="ctr" rtl="0">
                        <a:spcBef>
                          <a:spcPts val="0"/>
                        </a:spcBef>
                        <a:buNone/>
                      </a:pPr>
                      <a:r>
                        <a:rPr lang="en" b="1"/>
                        <a:t>May</a:t>
                      </a:r>
                    </a:p>
                  </a:txBody>
                  <a:tcPr marL="91425" marR="91425" marT="91425" marB="91425" anchor="ctr"/>
                </a:tc>
                <a:tc>
                  <a:txBody>
                    <a:bodyPr/>
                    <a:lstStyle/>
                    <a:p>
                      <a:pPr lvl="0" algn="ctr" rtl="0">
                        <a:spcBef>
                          <a:spcPts val="0"/>
                        </a:spcBef>
                        <a:buNone/>
                      </a:pPr>
                      <a:r>
                        <a:rPr lang="en" b="1"/>
                        <a:t>June</a:t>
                      </a:r>
                    </a:p>
                  </a:txBody>
                  <a:tcPr marL="91425" marR="91425" marT="91425" marB="91425" anchor="ctr"/>
                </a:tc>
                <a:tc>
                  <a:txBody>
                    <a:bodyPr/>
                    <a:lstStyle/>
                    <a:p>
                      <a:pPr lvl="0" algn="ctr" rtl="0">
                        <a:spcBef>
                          <a:spcPts val="0"/>
                        </a:spcBef>
                        <a:buNone/>
                      </a:pPr>
                      <a:r>
                        <a:rPr lang="en" b="1"/>
                        <a:t>July</a:t>
                      </a:r>
                    </a:p>
                  </a:txBody>
                  <a:tcPr marL="91425" marR="91425" marT="91425" marB="91425" anchor="ctr"/>
                </a:tc>
                <a:tc>
                  <a:txBody>
                    <a:bodyPr/>
                    <a:lstStyle/>
                    <a:p>
                      <a:pPr lvl="0" algn="ctr" rtl="0">
                        <a:spcBef>
                          <a:spcPts val="0"/>
                        </a:spcBef>
                        <a:buNone/>
                      </a:pPr>
                      <a:r>
                        <a:rPr lang="en" b="1"/>
                        <a:t>Aug</a:t>
                      </a:r>
                    </a:p>
                  </a:txBody>
                  <a:tcPr marL="91425" marR="91425" marT="91425" marB="91425" anchor="ctr"/>
                </a:tc>
                <a:tc>
                  <a:txBody>
                    <a:bodyPr/>
                    <a:lstStyle/>
                    <a:p>
                      <a:pPr lvl="0" algn="ctr" rtl="0">
                        <a:spcBef>
                          <a:spcPts val="0"/>
                        </a:spcBef>
                        <a:buNone/>
                      </a:pPr>
                      <a:r>
                        <a:rPr lang="en" b="1"/>
                        <a:t>Sept</a:t>
                      </a:r>
                    </a:p>
                  </a:txBody>
                  <a:tcPr marL="91425" marR="91425" marT="91425" marB="91425" anchor="ctr"/>
                </a:tc>
                <a:tc>
                  <a:txBody>
                    <a:bodyPr/>
                    <a:lstStyle/>
                    <a:p>
                      <a:pPr lvl="0" algn="ctr" rtl="0">
                        <a:spcBef>
                          <a:spcPts val="0"/>
                        </a:spcBef>
                        <a:buNone/>
                      </a:pPr>
                      <a:r>
                        <a:rPr lang="en" b="1"/>
                        <a:t>Oct</a:t>
                      </a:r>
                    </a:p>
                  </a:txBody>
                  <a:tcPr marL="91425" marR="91425" marT="91425" marB="91425" anchor="ctr"/>
                </a:tc>
                <a:tc>
                  <a:txBody>
                    <a:bodyPr/>
                    <a:lstStyle/>
                    <a:p>
                      <a:pPr lvl="0" algn="ctr" rtl="0">
                        <a:spcBef>
                          <a:spcPts val="0"/>
                        </a:spcBef>
                        <a:buNone/>
                      </a:pPr>
                      <a:r>
                        <a:rPr lang="en" b="1"/>
                        <a:t>Nov</a:t>
                      </a:r>
                    </a:p>
                  </a:txBody>
                  <a:tcPr marL="91425" marR="91425" marT="91425" marB="91425" anchor="ctr"/>
                </a:tc>
                <a:tc>
                  <a:txBody>
                    <a:bodyPr/>
                    <a:lstStyle/>
                    <a:p>
                      <a:pPr lvl="0" algn="ctr" rtl="0">
                        <a:spcBef>
                          <a:spcPts val="0"/>
                        </a:spcBef>
                        <a:buNone/>
                      </a:pPr>
                      <a:r>
                        <a:rPr lang="en" b="1"/>
                        <a:t>Dec</a:t>
                      </a:r>
                    </a:p>
                  </a:txBody>
                  <a:tcPr marL="91425" marR="91425" marT="91425" marB="91425" anchor="ctr"/>
                </a:tc>
              </a:tr>
              <a:tr h="752525">
                <a:tc>
                  <a:txBody>
                    <a:bodyPr/>
                    <a:lstStyle/>
                    <a:p>
                      <a:pPr lvl="0" algn="ctr">
                        <a:spcBef>
                          <a:spcPts val="0"/>
                        </a:spcBef>
                        <a:buNone/>
                      </a:pPr>
                      <a:r>
                        <a:rPr lang="en"/>
                        <a:t>Temp</a:t>
                      </a:r>
                    </a:p>
                    <a:p>
                      <a:pPr lvl="0" algn="ctr">
                        <a:spcBef>
                          <a:spcPts val="0"/>
                        </a:spcBef>
                        <a:buNone/>
                      </a:pPr>
                      <a:r>
                        <a:rPr lang="en"/>
                        <a:t>(in </a:t>
                      </a:r>
                      <a:r>
                        <a:rPr lang="en" baseline="30000"/>
                        <a:t>o</a:t>
                      </a:r>
                      <a:r>
                        <a:rPr lang="en"/>
                        <a:t>C)</a:t>
                      </a:r>
                    </a:p>
                  </a:txBody>
                  <a:tcPr marL="91425" marR="91425" marT="91425" marB="91425" anchor="ctr"/>
                </a:tc>
                <a:tc>
                  <a:txBody>
                    <a:bodyPr/>
                    <a:lstStyle/>
                    <a:p>
                      <a:pPr lvl="0" algn="ctr">
                        <a:spcBef>
                          <a:spcPts val="0"/>
                        </a:spcBef>
                        <a:buNone/>
                      </a:pPr>
                      <a:r>
                        <a:rPr lang="en" sz="1800"/>
                        <a:t>2</a:t>
                      </a:r>
                    </a:p>
                  </a:txBody>
                  <a:tcPr marL="91425" marR="91425" marT="91425" marB="91425" anchor="ctr"/>
                </a:tc>
                <a:tc>
                  <a:txBody>
                    <a:bodyPr/>
                    <a:lstStyle/>
                    <a:p>
                      <a:pPr lvl="0" algn="ctr">
                        <a:spcBef>
                          <a:spcPts val="0"/>
                        </a:spcBef>
                        <a:buNone/>
                      </a:pPr>
                      <a:r>
                        <a:rPr lang="en" sz="1800"/>
                        <a:t>4</a:t>
                      </a:r>
                    </a:p>
                  </a:txBody>
                  <a:tcPr marL="91425" marR="91425" marT="91425" marB="91425" anchor="ctr"/>
                </a:tc>
                <a:tc>
                  <a:txBody>
                    <a:bodyPr/>
                    <a:lstStyle/>
                    <a:p>
                      <a:pPr lvl="0" algn="ctr">
                        <a:spcBef>
                          <a:spcPts val="0"/>
                        </a:spcBef>
                        <a:buNone/>
                      </a:pPr>
                      <a:r>
                        <a:rPr lang="en" sz="1800"/>
                        <a:t>6</a:t>
                      </a:r>
                    </a:p>
                  </a:txBody>
                  <a:tcPr marL="91425" marR="91425" marT="91425" marB="91425" anchor="ctr"/>
                </a:tc>
                <a:tc>
                  <a:txBody>
                    <a:bodyPr/>
                    <a:lstStyle/>
                    <a:p>
                      <a:pPr lvl="0" algn="ctr">
                        <a:spcBef>
                          <a:spcPts val="0"/>
                        </a:spcBef>
                        <a:buNone/>
                      </a:pPr>
                      <a:r>
                        <a:rPr lang="en" sz="1800"/>
                        <a:t>9</a:t>
                      </a:r>
                    </a:p>
                  </a:txBody>
                  <a:tcPr marL="91425" marR="91425" marT="91425" marB="91425" anchor="ctr"/>
                </a:tc>
                <a:tc>
                  <a:txBody>
                    <a:bodyPr/>
                    <a:lstStyle/>
                    <a:p>
                      <a:pPr lvl="0" algn="ctr">
                        <a:spcBef>
                          <a:spcPts val="0"/>
                        </a:spcBef>
                        <a:buNone/>
                      </a:pPr>
                      <a:r>
                        <a:rPr lang="en" sz="1800"/>
                        <a:t>13</a:t>
                      </a:r>
                    </a:p>
                  </a:txBody>
                  <a:tcPr marL="91425" marR="91425" marT="91425" marB="91425" anchor="ctr"/>
                </a:tc>
                <a:tc>
                  <a:txBody>
                    <a:bodyPr/>
                    <a:lstStyle/>
                    <a:p>
                      <a:pPr lvl="0" algn="ctr">
                        <a:spcBef>
                          <a:spcPts val="0"/>
                        </a:spcBef>
                        <a:buNone/>
                      </a:pPr>
                      <a:r>
                        <a:rPr lang="en" sz="1800"/>
                        <a:t>15</a:t>
                      </a:r>
                    </a:p>
                  </a:txBody>
                  <a:tcPr marL="91425" marR="91425" marT="91425" marB="91425" anchor="ctr"/>
                </a:tc>
                <a:tc>
                  <a:txBody>
                    <a:bodyPr/>
                    <a:lstStyle/>
                    <a:p>
                      <a:pPr lvl="0" algn="ctr">
                        <a:spcBef>
                          <a:spcPts val="0"/>
                        </a:spcBef>
                        <a:buNone/>
                      </a:pPr>
                      <a:r>
                        <a:rPr lang="en" sz="1800"/>
                        <a:t>18</a:t>
                      </a:r>
                    </a:p>
                  </a:txBody>
                  <a:tcPr marL="91425" marR="91425" marT="91425" marB="91425" anchor="ctr"/>
                </a:tc>
                <a:tc>
                  <a:txBody>
                    <a:bodyPr/>
                    <a:lstStyle/>
                    <a:p>
                      <a:pPr lvl="0" algn="ctr">
                        <a:spcBef>
                          <a:spcPts val="0"/>
                        </a:spcBef>
                        <a:buNone/>
                      </a:pPr>
                      <a:r>
                        <a:rPr lang="en" sz="1800"/>
                        <a:t>17</a:t>
                      </a:r>
                    </a:p>
                  </a:txBody>
                  <a:tcPr marL="91425" marR="91425" marT="91425" marB="91425" anchor="ctr"/>
                </a:tc>
                <a:tc>
                  <a:txBody>
                    <a:bodyPr/>
                    <a:lstStyle/>
                    <a:p>
                      <a:pPr lvl="0" algn="ctr">
                        <a:spcBef>
                          <a:spcPts val="0"/>
                        </a:spcBef>
                        <a:buNone/>
                      </a:pPr>
                      <a:r>
                        <a:rPr lang="en" sz="1800"/>
                        <a:t>14</a:t>
                      </a:r>
                    </a:p>
                  </a:txBody>
                  <a:tcPr marL="91425" marR="91425" marT="91425" marB="91425" anchor="ctr"/>
                </a:tc>
                <a:tc>
                  <a:txBody>
                    <a:bodyPr/>
                    <a:lstStyle/>
                    <a:p>
                      <a:pPr lvl="0" algn="ctr">
                        <a:spcBef>
                          <a:spcPts val="0"/>
                        </a:spcBef>
                        <a:buNone/>
                      </a:pPr>
                      <a:r>
                        <a:rPr lang="en" sz="1800"/>
                        <a:t>10</a:t>
                      </a:r>
                    </a:p>
                  </a:txBody>
                  <a:tcPr marL="91425" marR="91425" marT="91425" marB="91425" anchor="ctr"/>
                </a:tc>
                <a:tc>
                  <a:txBody>
                    <a:bodyPr/>
                    <a:lstStyle/>
                    <a:p>
                      <a:pPr lvl="0" algn="ctr">
                        <a:spcBef>
                          <a:spcPts val="0"/>
                        </a:spcBef>
                        <a:buNone/>
                      </a:pPr>
                      <a:r>
                        <a:rPr lang="en" sz="1800"/>
                        <a:t>6</a:t>
                      </a:r>
                    </a:p>
                  </a:txBody>
                  <a:tcPr marL="91425" marR="91425" marT="91425" marB="91425" anchor="ctr"/>
                </a:tc>
                <a:tc>
                  <a:txBody>
                    <a:bodyPr/>
                    <a:lstStyle/>
                    <a:p>
                      <a:pPr lvl="0" algn="ctr">
                        <a:spcBef>
                          <a:spcPts val="0"/>
                        </a:spcBef>
                        <a:buNone/>
                      </a:pPr>
                      <a:r>
                        <a:rPr lang="en" sz="1800"/>
                        <a:t>4</a:t>
                      </a:r>
                    </a:p>
                  </a:txBody>
                  <a:tcPr marL="91425" marR="91425" marT="91425" marB="91425" anchor="ctr"/>
                </a:tc>
              </a:tr>
              <a:tr h="752525">
                <a:tc>
                  <a:txBody>
                    <a:bodyPr/>
                    <a:lstStyle/>
                    <a:p>
                      <a:pPr lvl="0" algn="ctr">
                        <a:spcBef>
                          <a:spcPts val="0"/>
                        </a:spcBef>
                        <a:buNone/>
                      </a:pPr>
                      <a:r>
                        <a:rPr lang="en"/>
                        <a:t>Prec</a:t>
                      </a:r>
                    </a:p>
                    <a:p>
                      <a:pPr lvl="0" algn="ctr">
                        <a:spcBef>
                          <a:spcPts val="0"/>
                        </a:spcBef>
                        <a:buNone/>
                      </a:pPr>
                      <a:r>
                        <a:rPr lang="en"/>
                        <a:t>(in mm)</a:t>
                      </a:r>
                    </a:p>
                  </a:txBody>
                  <a:tcPr marL="91425" marR="91425" marT="91425" marB="91425" anchor="ctr"/>
                </a:tc>
                <a:tc>
                  <a:txBody>
                    <a:bodyPr/>
                    <a:lstStyle/>
                    <a:p>
                      <a:pPr lvl="0" algn="ctr">
                        <a:spcBef>
                          <a:spcPts val="0"/>
                        </a:spcBef>
                        <a:buNone/>
                      </a:pPr>
                      <a:r>
                        <a:rPr lang="en" sz="1800"/>
                        <a:t>146</a:t>
                      </a:r>
                    </a:p>
                  </a:txBody>
                  <a:tcPr marL="91425" marR="91425" marT="91425" marB="91425" anchor="ctr"/>
                </a:tc>
                <a:tc>
                  <a:txBody>
                    <a:bodyPr/>
                    <a:lstStyle/>
                    <a:p>
                      <a:pPr lvl="0" algn="ctr">
                        <a:spcBef>
                          <a:spcPts val="0"/>
                        </a:spcBef>
                        <a:buNone/>
                      </a:pPr>
                      <a:r>
                        <a:rPr lang="en" sz="1800"/>
                        <a:t>125</a:t>
                      </a:r>
                    </a:p>
                  </a:txBody>
                  <a:tcPr marL="91425" marR="91425" marT="91425" marB="91425" anchor="ctr"/>
                </a:tc>
                <a:tc>
                  <a:txBody>
                    <a:bodyPr/>
                    <a:lstStyle/>
                    <a:p>
                      <a:pPr lvl="0" algn="ctr">
                        <a:spcBef>
                          <a:spcPts val="0"/>
                        </a:spcBef>
                        <a:buNone/>
                      </a:pPr>
                      <a:r>
                        <a:rPr lang="en" sz="1800"/>
                        <a:t>99</a:t>
                      </a:r>
                    </a:p>
                  </a:txBody>
                  <a:tcPr marL="91425" marR="91425" marT="91425" marB="91425" anchor="ctr"/>
                </a:tc>
                <a:tc>
                  <a:txBody>
                    <a:bodyPr/>
                    <a:lstStyle/>
                    <a:p>
                      <a:pPr lvl="0" algn="ctr">
                        <a:spcBef>
                          <a:spcPts val="0"/>
                        </a:spcBef>
                        <a:buNone/>
                      </a:pPr>
                      <a:r>
                        <a:rPr lang="en" sz="1800"/>
                        <a:t>58</a:t>
                      </a:r>
                    </a:p>
                  </a:txBody>
                  <a:tcPr marL="91425" marR="91425" marT="91425" marB="91425" anchor="ctr"/>
                </a:tc>
                <a:tc>
                  <a:txBody>
                    <a:bodyPr/>
                    <a:lstStyle/>
                    <a:p>
                      <a:pPr lvl="0" algn="ctr">
                        <a:spcBef>
                          <a:spcPts val="0"/>
                        </a:spcBef>
                        <a:buNone/>
                      </a:pPr>
                      <a:r>
                        <a:rPr lang="en" sz="1800"/>
                        <a:t>48</a:t>
                      </a:r>
                    </a:p>
                  </a:txBody>
                  <a:tcPr marL="91425" marR="91425" marT="91425" marB="91425" anchor="ctr"/>
                </a:tc>
                <a:tc>
                  <a:txBody>
                    <a:bodyPr/>
                    <a:lstStyle/>
                    <a:p>
                      <a:pPr lvl="0" algn="ctr">
                        <a:spcBef>
                          <a:spcPts val="0"/>
                        </a:spcBef>
                        <a:buNone/>
                      </a:pPr>
                      <a:r>
                        <a:rPr lang="en" sz="1800"/>
                        <a:t>50</a:t>
                      </a:r>
                    </a:p>
                  </a:txBody>
                  <a:tcPr marL="91425" marR="91425" marT="91425" marB="91425" anchor="ctr"/>
                </a:tc>
                <a:tc>
                  <a:txBody>
                    <a:bodyPr/>
                    <a:lstStyle/>
                    <a:p>
                      <a:pPr lvl="0" algn="ctr">
                        <a:spcBef>
                          <a:spcPts val="0"/>
                        </a:spcBef>
                        <a:buNone/>
                      </a:pPr>
                      <a:r>
                        <a:rPr lang="en" sz="1800"/>
                        <a:t>26</a:t>
                      </a:r>
                    </a:p>
                  </a:txBody>
                  <a:tcPr marL="91425" marR="91425" marT="91425" marB="91425" anchor="ctr"/>
                </a:tc>
                <a:tc>
                  <a:txBody>
                    <a:bodyPr/>
                    <a:lstStyle/>
                    <a:p>
                      <a:pPr lvl="0" algn="ctr">
                        <a:spcBef>
                          <a:spcPts val="0"/>
                        </a:spcBef>
                        <a:buNone/>
                      </a:pPr>
                      <a:r>
                        <a:rPr lang="en" sz="1800"/>
                        <a:t>37</a:t>
                      </a:r>
                    </a:p>
                  </a:txBody>
                  <a:tcPr marL="91425" marR="91425" marT="91425" marB="91425" anchor="ctr"/>
                </a:tc>
                <a:tc>
                  <a:txBody>
                    <a:bodyPr/>
                    <a:lstStyle/>
                    <a:p>
                      <a:pPr lvl="0" algn="ctr">
                        <a:spcBef>
                          <a:spcPts val="0"/>
                        </a:spcBef>
                        <a:buNone/>
                      </a:pPr>
                      <a:r>
                        <a:rPr lang="en" sz="1800"/>
                        <a:t>57</a:t>
                      </a:r>
                    </a:p>
                  </a:txBody>
                  <a:tcPr marL="91425" marR="91425" marT="91425" marB="91425" anchor="ctr"/>
                </a:tc>
                <a:tc>
                  <a:txBody>
                    <a:bodyPr/>
                    <a:lstStyle/>
                    <a:p>
                      <a:pPr lvl="0" algn="ctr">
                        <a:spcBef>
                          <a:spcPts val="0"/>
                        </a:spcBef>
                        <a:buNone/>
                      </a:pPr>
                      <a:r>
                        <a:rPr lang="en" sz="1800"/>
                        <a:t>121</a:t>
                      </a:r>
                    </a:p>
                  </a:txBody>
                  <a:tcPr marL="91425" marR="91425" marT="91425" marB="91425" anchor="ctr"/>
                </a:tc>
                <a:tc>
                  <a:txBody>
                    <a:bodyPr/>
                    <a:lstStyle/>
                    <a:p>
                      <a:pPr lvl="0" algn="ctr">
                        <a:spcBef>
                          <a:spcPts val="0"/>
                        </a:spcBef>
                        <a:buNone/>
                      </a:pPr>
                      <a:r>
                        <a:rPr lang="en" sz="1800"/>
                        <a:t>148</a:t>
                      </a:r>
                    </a:p>
                  </a:txBody>
                  <a:tcPr marL="91425" marR="91425" marT="91425" marB="91425" anchor="ctr"/>
                </a:tc>
                <a:tc>
                  <a:txBody>
                    <a:bodyPr/>
                    <a:lstStyle/>
                    <a:p>
                      <a:pPr lvl="0" algn="ctr">
                        <a:spcBef>
                          <a:spcPts val="0"/>
                        </a:spcBef>
                        <a:buNone/>
                      </a:pPr>
                      <a:r>
                        <a:rPr lang="en" sz="1800"/>
                        <a:t>153</a:t>
                      </a:r>
                    </a:p>
                  </a:txBody>
                  <a:tcPr marL="91425" marR="91425" marT="91425" marB="91425" anchor="ctr"/>
                </a:tc>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pic>
        <p:nvPicPr>
          <p:cNvPr id="827" name="Shape 827"/>
          <p:cNvPicPr preferRelativeResize="0"/>
          <p:nvPr/>
        </p:nvPicPr>
        <p:blipFill>
          <a:blip r:embed="rId3">
            <a:alphaModFix/>
          </a:blip>
          <a:stretch>
            <a:fillRect/>
          </a:stretch>
        </p:blipFill>
        <p:spPr>
          <a:xfrm>
            <a:off x="1119297" y="69347"/>
            <a:ext cx="6889600" cy="5016349"/>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Now You Try!!! Create A Bar Graph (Use Your Rubric)</a:t>
            </a:r>
          </a:p>
        </p:txBody>
      </p:sp>
      <p:sp>
        <p:nvSpPr>
          <p:cNvPr id="833" name="Shape 833"/>
          <p:cNvSpPr txBox="1">
            <a:spLocks noGrp="1"/>
          </p:cNvSpPr>
          <p:nvPr>
            <p:ph type="body" idx="1"/>
          </p:nvPr>
        </p:nvSpPr>
        <p:spPr>
          <a:xfrm>
            <a:off x="17125" y="1007250"/>
            <a:ext cx="9144000" cy="3561600"/>
          </a:xfrm>
          <a:prstGeom prst="rect">
            <a:avLst/>
          </a:prstGeom>
        </p:spPr>
        <p:txBody>
          <a:bodyPr lIns="91425" tIns="91425" rIns="91425" bIns="91425" anchor="t" anchorCtr="0">
            <a:noAutofit/>
          </a:bodyPr>
          <a:lstStyle/>
          <a:p>
            <a:pPr lvl="0" algn="ctr" rtl="0">
              <a:spcBef>
                <a:spcPts val="0"/>
              </a:spcBef>
              <a:buNone/>
            </a:pPr>
            <a:r>
              <a:rPr lang="en"/>
              <a:t>Number of Times Peacocks in Each Enclosure Who Mated in 10 days</a:t>
            </a:r>
          </a:p>
          <a:p>
            <a:pPr lvl="0" algn="ctr" rtl="0">
              <a:spcBef>
                <a:spcPts val="0"/>
              </a:spcBef>
              <a:buNone/>
            </a:pPr>
            <a:endParaRPr/>
          </a:p>
        </p:txBody>
      </p:sp>
      <p:graphicFrame>
        <p:nvGraphicFramePr>
          <p:cNvPr id="834" name="Shape 834"/>
          <p:cNvGraphicFramePr/>
          <p:nvPr/>
        </p:nvGraphicFramePr>
        <p:xfrm>
          <a:off x="17125" y="1667925"/>
          <a:ext cx="3000000" cy="3000000"/>
        </p:xfrm>
        <a:graphic>
          <a:graphicData uri="http://schemas.openxmlformats.org/drawingml/2006/table">
            <a:tbl>
              <a:tblPr>
                <a:noFill/>
                <a:tableStyleId>{B958EAA0-1D67-4B8C-AAB0-675697AAF961}</a:tableStyleId>
              </a:tblPr>
              <a:tblGrid>
                <a:gridCol w="848425"/>
                <a:gridCol w="686575"/>
                <a:gridCol w="686575"/>
                <a:gridCol w="686575"/>
                <a:gridCol w="686575"/>
                <a:gridCol w="686575"/>
                <a:gridCol w="686575"/>
                <a:gridCol w="686575"/>
                <a:gridCol w="686575"/>
                <a:gridCol w="686575"/>
                <a:gridCol w="686575"/>
                <a:gridCol w="686575"/>
                <a:gridCol w="686575"/>
              </a:tblGrid>
              <a:tr h="713025">
                <a:tc>
                  <a:txBody>
                    <a:bodyPr/>
                    <a:lstStyle/>
                    <a:p>
                      <a:pPr lvl="0" algn="ctr" rtl="0">
                        <a:spcBef>
                          <a:spcPts val="0"/>
                        </a:spcBef>
                        <a:buNone/>
                      </a:pPr>
                      <a:endParaRPr sz="1200"/>
                    </a:p>
                  </a:txBody>
                  <a:tcPr marL="91425" marR="91425" marT="91425" marB="91425" anchor="ctr"/>
                </a:tc>
                <a:tc>
                  <a:txBody>
                    <a:bodyPr/>
                    <a:lstStyle/>
                    <a:p>
                      <a:pPr lvl="0" algn="ctr" rtl="0">
                        <a:spcBef>
                          <a:spcPts val="0"/>
                        </a:spcBef>
                        <a:buNone/>
                      </a:pPr>
                      <a:r>
                        <a:rPr lang="en" sz="1200"/>
                        <a:t>Pen 1</a:t>
                      </a:r>
                    </a:p>
                  </a:txBody>
                  <a:tcPr marL="91425" marR="91425" marT="91425" marB="91425" anchor="ctr"/>
                </a:tc>
                <a:tc>
                  <a:txBody>
                    <a:bodyPr/>
                    <a:lstStyle/>
                    <a:p>
                      <a:pPr lvl="0" algn="ctr" rtl="0">
                        <a:spcBef>
                          <a:spcPts val="0"/>
                        </a:spcBef>
                        <a:buNone/>
                      </a:pPr>
                      <a:r>
                        <a:rPr lang="en" sz="1200"/>
                        <a:t>Pen 2</a:t>
                      </a:r>
                    </a:p>
                  </a:txBody>
                  <a:tcPr marL="91425" marR="91425" marT="91425" marB="91425" anchor="ctr"/>
                </a:tc>
                <a:tc>
                  <a:txBody>
                    <a:bodyPr/>
                    <a:lstStyle/>
                    <a:p>
                      <a:pPr lvl="0" algn="ctr" rtl="0">
                        <a:spcBef>
                          <a:spcPts val="0"/>
                        </a:spcBef>
                        <a:buNone/>
                      </a:pPr>
                      <a:r>
                        <a:rPr lang="en" sz="1200"/>
                        <a:t>Pen 3</a:t>
                      </a:r>
                    </a:p>
                  </a:txBody>
                  <a:tcPr marL="91425" marR="91425" marT="91425" marB="91425" anchor="ctr"/>
                </a:tc>
                <a:tc>
                  <a:txBody>
                    <a:bodyPr/>
                    <a:lstStyle/>
                    <a:p>
                      <a:pPr lvl="0" algn="ctr" rtl="0">
                        <a:spcBef>
                          <a:spcPts val="0"/>
                        </a:spcBef>
                        <a:buNone/>
                      </a:pPr>
                      <a:r>
                        <a:rPr lang="en" sz="1200"/>
                        <a:t>Pen 4</a:t>
                      </a:r>
                    </a:p>
                  </a:txBody>
                  <a:tcPr marL="91425" marR="91425" marT="91425" marB="91425" anchor="ctr"/>
                </a:tc>
                <a:tc>
                  <a:txBody>
                    <a:bodyPr/>
                    <a:lstStyle/>
                    <a:p>
                      <a:pPr lvl="0" algn="ctr" rtl="0">
                        <a:spcBef>
                          <a:spcPts val="0"/>
                        </a:spcBef>
                        <a:buNone/>
                      </a:pPr>
                      <a:r>
                        <a:rPr lang="en" sz="1200"/>
                        <a:t>Pen 5</a:t>
                      </a:r>
                    </a:p>
                  </a:txBody>
                  <a:tcPr marL="91425" marR="91425" marT="91425" marB="91425" anchor="ctr"/>
                </a:tc>
                <a:tc>
                  <a:txBody>
                    <a:bodyPr/>
                    <a:lstStyle/>
                    <a:p>
                      <a:pPr lvl="0" algn="ctr" rtl="0">
                        <a:spcBef>
                          <a:spcPts val="0"/>
                        </a:spcBef>
                        <a:buNone/>
                      </a:pPr>
                      <a:r>
                        <a:rPr lang="en" sz="1200"/>
                        <a:t>Pen 6</a:t>
                      </a:r>
                    </a:p>
                  </a:txBody>
                  <a:tcPr marL="91425" marR="91425" marT="91425" marB="91425" anchor="ctr"/>
                </a:tc>
                <a:tc>
                  <a:txBody>
                    <a:bodyPr/>
                    <a:lstStyle/>
                    <a:p>
                      <a:pPr lvl="0" algn="ctr" rtl="0">
                        <a:spcBef>
                          <a:spcPts val="0"/>
                        </a:spcBef>
                        <a:buNone/>
                      </a:pPr>
                      <a:r>
                        <a:rPr lang="en" sz="1200"/>
                        <a:t>Pen 7</a:t>
                      </a:r>
                    </a:p>
                  </a:txBody>
                  <a:tcPr marL="91425" marR="91425" marT="91425" marB="91425" anchor="ctr"/>
                </a:tc>
                <a:tc>
                  <a:txBody>
                    <a:bodyPr/>
                    <a:lstStyle/>
                    <a:p>
                      <a:pPr lvl="0" algn="ctr" rtl="0">
                        <a:spcBef>
                          <a:spcPts val="0"/>
                        </a:spcBef>
                        <a:buNone/>
                      </a:pPr>
                      <a:r>
                        <a:rPr lang="en" sz="1200"/>
                        <a:t>Pen 8</a:t>
                      </a:r>
                    </a:p>
                  </a:txBody>
                  <a:tcPr marL="91425" marR="91425" marT="91425" marB="91425" anchor="ctr"/>
                </a:tc>
                <a:tc>
                  <a:txBody>
                    <a:bodyPr/>
                    <a:lstStyle/>
                    <a:p>
                      <a:pPr lvl="0" algn="ctr" rtl="0">
                        <a:spcBef>
                          <a:spcPts val="0"/>
                        </a:spcBef>
                        <a:buNone/>
                      </a:pPr>
                      <a:r>
                        <a:rPr lang="en" sz="1200"/>
                        <a:t>Pen 9</a:t>
                      </a:r>
                    </a:p>
                  </a:txBody>
                  <a:tcPr marL="91425" marR="91425" marT="91425" marB="91425" anchor="ctr"/>
                </a:tc>
                <a:tc>
                  <a:txBody>
                    <a:bodyPr/>
                    <a:lstStyle/>
                    <a:p>
                      <a:pPr lvl="0" algn="ctr" rtl="0">
                        <a:spcBef>
                          <a:spcPts val="0"/>
                        </a:spcBef>
                        <a:buNone/>
                      </a:pPr>
                      <a:r>
                        <a:rPr lang="en" sz="1200"/>
                        <a:t>Pen 10</a:t>
                      </a:r>
                    </a:p>
                  </a:txBody>
                  <a:tcPr marL="91425" marR="91425" marT="91425" marB="91425" anchor="ctr"/>
                </a:tc>
                <a:tc>
                  <a:txBody>
                    <a:bodyPr/>
                    <a:lstStyle/>
                    <a:p>
                      <a:pPr lvl="0" algn="ctr" rtl="0">
                        <a:spcBef>
                          <a:spcPts val="0"/>
                        </a:spcBef>
                        <a:buNone/>
                      </a:pPr>
                      <a:r>
                        <a:rPr lang="en" sz="1200"/>
                        <a:t>Pen 11</a:t>
                      </a:r>
                    </a:p>
                  </a:txBody>
                  <a:tcPr marL="91425" marR="91425" marT="91425" marB="91425" anchor="ctr"/>
                </a:tc>
                <a:tc>
                  <a:txBody>
                    <a:bodyPr/>
                    <a:lstStyle/>
                    <a:p>
                      <a:pPr lvl="0" algn="ctr" rtl="0">
                        <a:spcBef>
                          <a:spcPts val="0"/>
                        </a:spcBef>
                        <a:buNone/>
                      </a:pPr>
                      <a:r>
                        <a:rPr lang="en" sz="1200"/>
                        <a:t>Pen 12</a:t>
                      </a:r>
                    </a:p>
                  </a:txBody>
                  <a:tcPr marL="91425" marR="91425" marT="91425" marB="91425" anchor="ctr"/>
                </a:tc>
              </a:tr>
              <a:tr h="1186725">
                <a:tc>
                  <a:txBody>
                    <a:bodyPr/>
                    <a:lstStyle/>
                    <a:p>
                      <a:pPr lvl="0" algn="ctr" rtl="0">
                        <a:spcBef>
                          <a:spcPts val="0"/>
                        </a:spcBef>
                        <a:buNone/>
                      </a:pPr>
                      <a:r>
                        <a:rPr lang="en" sz="1200"/>
                        <a:t>Unaltered Males</a:t>
                      </a:r>
                    </a:p>
                  </a:txBody>
                  <a:tcPr marL="91425" marR="91425" marT="91425" marB="91425" anchor="ctr"/>
                </a:tc>
                <a:tc>
                  <a:txBody>
                    <a:bodyPr/>
                    <a:lstStyle/>
                    <a:p>
                      <a:pPr lvl="0" algn="ctr" rtl="0">
                        <a:spcBef>
                          <a:spcPts val="0"/>
                        </a:spcBef>
                        <a:buNone/>
                      </a:pPr>
                      <a:r>
                        <a:rPr lang="en" sz="1200"/>
                        <a:t>6</a:t>
                      </a:r>
                    </a:p>
                  </a:txBody>
                  <a:tcPr marL="88900" marR="88900" marT="88900" marB="88900" anchor="ctr"/>
                </a:tc>
                <a:tc>
                  <a:txBody>
                    <a:bodyPr/>
                    <a:lstStyle/>
                    <a:p>
                      <a:pPr lvl="0" algn="ctr" rtl="0">
                        <a:spcBef>
                          <a:spcPts val="0"/>
                        </a:spcBef>
                        <a:buNone/>
                      </a:pPr>
                      <a:r>
                        <a:rPr lang="en" sz="1200"/>
                        <a:t>3</a:t>
                      </a:r>
                    </a:p>
                  </a:txBody>
                  <a:tcPr marL="88900" marR="88900" marT="88900" marB="88900" anchor="ctr"/>
                </a:tc>
                <a:tc>
                  <a:txBody>
                    <a:bodyPr/>
                    <a:lstStyle/>
                    <a:p>
                      <a:pPr lvl="0" algn="ctr" rtl="0">
                        <a:spcBef>
                          <a:spcPts val="0"/>
                        </a:spcBef>
                        <a:buNone/>
                      </a:pPr>
                      <a:r>
                        <a:rPr lang="en" sz="1200"/>
                        <a:t>1</a:t>
                      </a:r>
                    </a:p>
                  </a:txBody>
                  <a:tcPr marL="88900" marR="88900" marT="88900" marB="88900" anchor="ctr"/>
                </a:tc>
                <a:tc>
                  <a:txBody>
                    <a:bodyPr/>
                    <a:lstStyle/>
                    <a:p>
                      <a:pPr lvl="0" algn="ctr" rtl="0">
                        <a:spcBef>
                          <a:spcPts val="0"/>
                        </a:spcBef>
                        <a:buNone/>
                      </a:pPr>
                      <a:r>
                        <a:rPr lang="en" sz="1200"/>
                        <a:t>7</a:t>
                      </a:r>
                    </a:p>
                  </a:txBody>
                  <a:tcPr marL="88900" marR="88900" marT="88900" marB="88900" anchor="ctr"/>
                </a:tc>
                <a:tc>
                  <a:txBody>
                    <a:bodyPr/>
                    <a:lstStyle/>
                    <a:p>
                      <a:pPr lvl="0" algn="ctr" rtl="0">
                        <a:spcBef>
                          <a:spcPts val="0"/>
                        </a:spcBef>
                        <a:buNone/>
                      </a:pPr>
                      <a:r>
                        <a:rPr lang="en" sz="1200"/>
                        <a:t>4</a:t>
                      </a:r>
                    </a:p>
                  </a:txBody>
                  <a:tcPr marL="88900" marR="88900" marT="88900" marB="88900" anchor="ctr"/>
                </a:tc>
                <a:tc>
                  <a:txBody>
                    <a:bodyPr/>
                    <a:lstStyle/>
                    <a:p>
                      <a:pPr lvl="0" algn="ctr" rtl="0">
                        <a:spcBef>
                          <a:spcPts val="0"/>
                        </a:spcBef>
                        <a:buNone/>
                      </a:pPr>
                      <a:r>
                        <a:rPr lang="en" sz="1200"/>
                        <a:t>6</a:t>
                      </a:r>
                    </a:p>
                  </a:txBody>
                  <a:tcPr marL="88900" marR="88900" marT="88900" marB="88900" anchor="ctr"/>
                </a:tc>
                <a:tc>
                  <a:txBody>
                    <a:bodyPr/>
                    <a:lstStyle/>
                    <a:p>
                      <a:pPr lvl="0" algn="ctr" rtl="0">
                        <a:spcBef>
                          <a:spcPts val="0"/>
                        </a:spcBef>
                        <a:buNone/>
                      </a:pPr>
                      <a:r>
                        <a:rPr lang="en" sz="1200"/>
                        <a:t>5</a:t>
                      </a:r>
                    </a:p>
                  </a:txBody>
                  <a:tcPr marL="88900" marR="88900" marT="88900" marB="88900" anchor="ctr"/>
                </a:tc>
                <a:tc>
                  <a:txBody>
                    <a:bodyPr/>
                    <a:lstStyle/>
                    <a:p>
                      <a:pPr lvl="0" algn="ctr" rtl="0">
                        <a:spcBef>
                          <a:spcPts val="0"/>
                        </a:spcBef>
                        <a:buNone/>
                      </a:pPr>
                      <a:r>
                        <a:rPr lang="en" sz="1200"/>
                        <a:t>6</a:t>
                      </a:r>
                    </a:p>
                  </a:txBody>
                  <a:tcPr marL="88900" marR="88900" marT="88900" marB="88900" anchor="ctr"/>
                </a:tc>
                <a:tc>
                  <a:txBody>
                    <a:bodyPr/>
                    <a:lstStyle/>
                    <a:p>
                      <a:pPr lvl="0" algn="ctr" rtl="0">
                        <a:spcBef>
                          <a:spcPts val="0"/>
                        </a:spcBef>
                        <a:buNone/>
                      </a:pPr>
                      <a:r>
                        <a:rPr lang="en" sz="1200"/>
                        <a:t>2</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6</a:t>
                      </a:r>
                    </a:p>
                  </a:txBody>
                  <a:tcPr marL="88900" marR="88900" marT="88900" marB="88900" anchor="ctr"/>
                </a:tc>
                <a:tc>
                  <a:txBody>
                    <a:bodyPr/>
                    <a:lstStyle/>
                    <a:p>
                      <a:pPr lvl="0" algn="ctr" rtl="0">
                        <a:spcBef>
                          <a:spcPts val="0"/>
                        </a:spcBef>
                        <a:buNone/>
                      </a:pPr>
                      <a:r>
                        <a:rPr lang="en" sz="1200"/>
                        <a:t>8</a:t>
                      </a:r>
                    </a:p>
                  </a:txBody>
                  <a:tcPr marL="88900" marR="88900" marT="88900" marB="88900" anchor="ctr"/>
                </a:tc>
              </a:tr>
              <a:tr h="1186725">
                <a:tc>
                  <a:txBody>
                    <a:bodyPr/>
                    <a:lstStyle/>
                    <a:p>
                      <a:pPr lvl="0" algn="ctr" rtl="0">
                        <a:spcBef>
                          <a:spcPts val="0"/>
                        </a:spcBef>
                        <a:buNone/>
                      </a:pPr>
                      <a:r>
                        <a:rPr lang="en" sz="1200"/>
                        <a:t>Trimmed Feathers Males</a:t>
                      </a:r>
                    </a:p>
                  </a:txBody>
                  <a:tcPr marL="91425" marR="91425" marT="91425" marB="91425"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2</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1</a:t>
                      </a:r>
                    </a:p>
                  </a:txBody>
                  <a:tcPr marL="88900" marR="88900" marT="88900" marB="88900" anchor="ctr"/>
                </a:tc>
                <a:tc>
                  <a:txBody>
                    <a:bodyPr/>
                    <a:lstStyle/>
                    <a:p>
                      <a:pPr lvl="0" algn="ctr" rtl="0">
                        <a:spcBef>
                          <a:spcPts val="0"/>
                        </a:spcBef>
                        <a:buNone/>
                      </a:pPr>
                      <a:r>
                        <a:rPr lang="en" sz="1200"/>
                        <a:t>1</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0</a:t>
                      </a:r>
                    </a:p>
                  </a:txBody>
                  <a:tcPr marL="88900" marR="88900" marT="88900" marB="88900" anchor="ctr"/>
                </a:tc>
                <a:tc>
                  <a:txBody>
                    <a:bodyPr/>
                    <a:lstStyle/>
                    <a:p>
                      <a:pPr lvl="0" algn="ctr" rtl="0">
                        <a:spcBef>
                          <a:spcPts val="0"/>
                        </a:spcBef>
                        <a:buNone/>
                      </a:pPr>
                      <a:r>
                        <a:rPr lang="en" sz="1200"/>
                        <a:t>1</a:t>
                      </a:r>
                    </a:p>
                  </a:txBody>
                  <a:tcPr marL="88900" marR="88900" marT="88900" marB="88900" anchor="ctr"/>
                </a:tc>
                <a:tc>
                  <a:txBody>
                    <a:bodyPr/>
                    <a:lstStyle/>
                    <a:p>
                      <a:pPr lvl="0" algn="ctr" rtl="0">
                        <a:spcBef>
                          <a:spcPts val="0"/>
                        </a:spcBef>
                        <a:buNone/>
                      </a:pPr>
                      <a:r>
                        <a:rPr lang="en" sz="1200"/>
                        <a:t>2</a:t>
                      </a:r>
                    </a:p>
                  </a:txBody>
                  <a:tcPr marL="88900" marR="88900" marT="88900" marB="88900" anchor="ctr"/>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Shape 83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Now You Try!!! Create A Line Graph (Use Your Rubric)</a:t>
            </a:r>
          </a:p>
        </p:txBody>
      </p:sp>
      <p:sp>
        <p:nvSpPr>
          <p:cNvPr id="840" name="Shape 840"/>
          <p:cNvSpPr txBox="1">
            <a:spLocks noGrp="1"/>
          </p:cNvSpPr>
          <p:nvPr>
            <p:ph type="body" idx="1"/>
          </p:nvPr>
        </p:nvSpPr>
        <p:spPr>
          <a:xfrm>
            <a:off x="0" y="994025"/>
            <a:ext cx="9144000" cy="3604500"/>
          </a:xfrm>
          <a:prstGeom prst="rect">
            <a:avLst/>
          </a:prstGeom>
        </p:spPr>
        <p:txBody>
          <a:bodyPr lIns="91425" tIns="91425" rIns="91425" bIns="91425" anchor="t" anchorCtr="0">
            <a:noAutofit/>
          </a:bodyPr>
          <a:lstStyle/>
          <a:p>
            <a:pPr lvl="0" algn="ctr">
              <a:lnSpc>
                <a:spcPct val="100000"/>
              </a:lnSpc>
              <a:spcBef>
                <a:spcPts val="0"/>
              </a:spcBef>
              <a:buNone/>
            </a:pPr>
            <a:r>
              <a:rPr lang="en"/>
              <a:t>Amount of Oxygen (in cm</a:t>
            </a:r>
            <a:r>
              <a:rPr lang="en" baseline="30000"/>
              <a:t>3</a:t>
            </a:r>
            <a:r>
              <a:rPr lang="en"/>
              <a:t>) Produced by Plants in </a:t>
            </a:r>
          </a:p>
          <a:p>
            <a:pPr lvl="0" algn="ctr" rtl="0">
              <a:lnSpc>
                <a:spcPct val="100000"/>
              </a:lnSpc>
              <a:spcBef>
                <a:spcPts val="0"/>
              </a:spcBef>
              <a:buNone/>
            </a:pPr>
            <a:r>
              <a:rPr lang="en"/>
              <a:t>Different Colors of Light</a:t>
            </a:r>
          </a:p>
          <a:p>
            <a:pPr lvl="0" algn="ctr" rtl="0">
              <a:lnSpc>
                <a:spcPct val="100000"/>
              </a:lnSpc>
              <a:spcBef>
                <a:spcPts val="0"/>
              </a:spcBef>
              <a:buNone/>
            </a:pPr>
            <a:endParaRPr/>
          </a:p>
          <a:p>
            <a:pPr lvl="0" algn="ctr" rtl="0">
              <a:lnSpc>
                <a:spcPct val="100000"/>
              </a:lnSpc>
              <a:spcBef>
                <a:spcPts val="0"/>
              </a:spcBef>
              <a:buNone/>
            </a:pPr>
            <a:endParaRPr/>
          </a:p>
          <a:p>
            <a:pPr lvl="0" algn="ctr" rtl="0">
              <a:lnSpc>
                <a:spcPct val="100000"/>
              </a:lnSpc>
              <a:spcBef>
                <a:spcPts val="0"/>
              </a:spcBef>
              <a:buNone/>
            </a:pPr>
            <a:endParaRPr/>
          </a:p>
          <a:p>
            <a:pPr lvl="0" algn="ctr" rtl="0">
              <a:lnSpc>
                <a:spcPct val="100000"/>
              </a:lnSpc>
              <a:spcBef>
                <a:spcPts val="0"/>
              </a:spcBef>
              <a:buNone/>
            </a:pPr>
            <a:endParaRPr/>
          </a:p>
          <a:p>
            <a:pPr lvl="0" algn="ctr" rtl="0">
              <a:lnSpc>
                <a:spcPct val="100000"/>
              </a:lnSpc>
              <a:spcBef>
                <a:spcPts val="0"/>
              </a:spcBef>
              <a:buNone/>
            </a:pPr>
            <a:endParaRPr/>
          </a:p>
          <a:p>
            <a:pPr lvl="0">
              <a:lnSpc>
                <a:spcPct val="100000"/>
              </a:lnSpc>
              <a:spcBef>
                <a:spcPts val="0"/>
              </a:spcBef>
              <a:buNone/>
            </a:pPr>
            <a:r>
              <a:rPr lang="en"/>
              <a:t>	</a:t>
            </a:r>
          </a:p>
        </p:txBody>
      </p:sp>
      <p:graphicFrame>
        <p:nvGraphicFramePr>
          <p:cNvPr id="841" name="Shape 841"/>
          <p:cNvGraphicFramePr/>
          <p:nvPr/>
        </p:nvGraphicFramePr>
        <p:xfrm>
          <a:off x="192762" y="2024475"/>
          <a:ext cx="3000000" cy="3000000"/>
        </p:xfrm>
        <a:graphic>
          <a:graphicData uri="http://schemas.openxmlformats.org/drawingml/2006/table">
            <a:tbl>
              <a:tblPr>
                <a:noFill/>
                <a:tableStyleId>{B958EAA0-1D67-4B8C-AAB0-675697AAF961}</a:tableStyleId>
              </a:tblPr>
              <a:tblGrid>
                <a:gridCol w="1256275"/>
                <a:gridCol w="833575"/>
                <a:gridCol w="833575"/>
                <a:gridCol w="833575"/>
                <a:gridCol w="833575"/>
                <a:gridCol w="833575"/>
                <a:gridCol w="833575"/>
                <a:gridCol w="833575"/>
                <a:gridCol w="833575"/>
                <a:gridCol w="833575"/>
              </a:tblGrid>
              <a:tr h="317400">
                <a:tc>
                  <a:txBody>
                    <a:bodyPr/>
                    <a:lstStyle/>
                    <a:p>
                      <a:pPr lvl="0" algn="ctr">
                        <a:spcBef>
                          <a:spcPts val="0"/>
                        </a:spcBef>
                        <a:buNone/>
                      </a:pPr>
                      <a:endParaRPr/>
                    </a:p>
                  </a:txBody>
                  <a:tcPr marL="91425" marR="91425" marT="91425" marB="91425"/>
                </a:tc>
                <a:tc>
                  <a:txBody>
                    <a:bodyPr/>
                    <a:lstStyle/>
                    <a:p>
                      <a:pPr lvl="0" algn="ctr">
                        <a:spcBef>
                          <a:spcPts val="0"/>
                        </a:spcBef>
                        <a:buNone/>
                      </a:pPr>
                      <a:r>
                        <a:rPr lang="en" b="1"/>
                        <a:t>0 hr</a:t>
                      </a:r>
                    </a:p>
                  </a:txBody>
                  <a:tcPr marL="91425" marR="91425" marT="91425" marB="91425"/>
                </a:tc>
                <a:tc>
                  <a:txBody>
                    <a:bodyPr/>
                    <a:lstStyle/>
                    <a:p>
                      <a:pPr lvl="0" algn="ctr">
                        <a:spcBef>
                          <a:spcPts val="0"/>
                        </a:spcBef>
                        <a:buNone/>
                      </a:pPr>
                      <a:r>
                        <a:rPr lang="en" b="1"/>
                        <a:t>3 hrs</a:t>
                      </a:r>
                    </a:p>
                  </a:txBody>
                  <a:tcPr marL="91425" marR="91425" marT="91425" marB="91425"/>
                </a:tc>
                <a:tc>
                  <a:txBody>
                    <a:bodyPr/>
                    <a:lstStyle/>
                    <a:p>
                      <a:pPr lvl="0" algn="ctr">
                        <a:spcBef>
                          <a:spcPts val="0"/>
                        </a:spcBef>
                        <a:buNone/>
                      </a:pPr>
                      <a:r>
                        <a:rPr lang="en" b="1"/>
                        <a:t>6 hrs</a:t>
                      </a:r>
                    </a:p>
                  </a:txBody>
                  <a:tcPr marL="91425" marR="91425" marT="91425" marB="91425"/>
                </a:tc>
                <a:tc>
                  <a:txBody>
                    <a:bodyPr/>
                    <a:lstStyle/>
                    <a:p>
                      <a:pPr lvl="0" algn="ctr">
                        <a:spcBef>
                          <a:spcPts val="0"/>
                        </a:spcBef>
                        <a:buNone/>
                      </a:pPr>
                      <a:r>
                        <a:rPr lang="en" b="1"/>
                        <a:t>9 hrs</a:t>
                      </a:r>
                    </a:p>
                  </a:txBody>
                  <a:tcPr marL="91425" marR="91425" marT="91425" marB="91425"/>
                </a:tc>
                <a:tc>
                  <a:txBody>
                    <a:bodyPr/>
                    <a:lstStyle/>
                    <a:p>
                      <a:pPr lvl="0" algn="ctr">
                        <a:spcBef>
                          <a:spcPts val="0"/>
                        </a:spcBef>
                        <a:buNone/>
                      </a:pPr>
                      <a:r>
                        <a:rPr lang="en" b="1"/>
                        <a:t>12 hrs</a:t>
                      </a:r>
                    </a:p>
                  </a:txBody>
                  <a:tcPr marL="91425" marR="91425" marT="91425" marB="91425"/>
                </a:tc>
                <a:tc>
                  <a:txBody>
                    <a:bodyPr/>
                    <a:lstStyle/>
                    <a:p>
                      <a:pPr lvl="0" algn="ctr">
                        <a:spcBef>
                          <a:spcPts val="0"/>
                        </a:spcBef>
                        <a:buNone/>
                      </a:pPr>
                      <a:r>
                        <a:rPr lang="en" b="1"/>
                        <a:t>15 hrs</a:t>
                      </a:r>
                    </a:p>
                  </a:txBody>
                  <a:tcPr marL="91425" marR="91425" marT="91425" marB="91425"/>
                </a:tc>
                <a:tc>
                  <a:txBody>
                    <a:bodyPr/>
                    <a:lstStyle/>
                    <a:p>
                      <a:pPr lvl="0" algn="ctr">
                        <a:spcBef>
                          <a:spcPts val="0"/>
                        </a:spcBef>
                        <a:buNone/>
                      </a:pPr>
                      <a:r>
                        <a:rPr lang="en" b="1"/>
                        <a:t>18 hrs</a:t>
                      </a:r>
                    </a:p>
                  </a:txBody>
                  <a:tcPr marL="91425" marR="91425" marT="91425" marB="91425"/>
                </a:tc>
                <a:tc>
                  <a:txBody>
                    <a:bodyPr/>
                    <a:lstStyle/>
                    <a:p>
                      <a:pPr lvl="0" algn="ctr" rtl="0">
                        <a:spcBef>
                          <a:spcPts val="0"/>
                        </a:spcBef>
                        <a:buNone/>
                      </a:pPr>
                      <a:r>
                        <a:rPr lang="en" b="1"/>
                        <a:t>21 hrs</a:t>
                      </a:r>
                    </a:p>
                  </a:txBody>
                  <a:tcPr marL="91425" marR="91425" marT="91425" marB="91425"/>
                </a:tc>
                <a:tc>
                  <a:txBody>
                    <a:bodyPr/>
                    <a:lstStyle/>
                    <a:p>
                      <a:pPr lvl="0" algn="ctr" rtl="0">
                        <a:spcBef>
                          <a:spcPts val="0"/>
                        </a:spcBef>
                        <a:buNone/>
                      </a:pPr>
                      <a:r>
                        <a:rPr lang="en" b="1"/>
                        <a:t>24 hrs</a:t>
                      </a:r>
                    </a:p>
                  </a:txBody>
                  <a:tcPr marL="91425" marR="91425" marT="91425" marB="91425"/>
                </a:tc>
              </a:tr>
              <a:tr h="381000">
                <a:tc>
                  <a:txBody>
                    <a:bodyPr/>
                    <a:lstStyle/>
                    <a:p>
                      <a:pPr lvl="0" algn="ctr">
                        <a:spcBef>
                          <a:spcPts val="0"/>
                        </a:spcBef>
                        <a:buNone/>
                      </a:pPr>
                      <a:r>
                        <a:rPr lang="en" b="1"/>
                        <a:t>Red light</a:t>
                      </a:r>
                    </a:p>
                  </a:txBody>
                  <a:tcPr marL="91425" marR="91425" marT="91425" marB="91425"/>
                </a:tc>
                <a:tc>
                  <a:txBody>
                    <a:bodyPr/>
                    <a:lstStyle/>
                    <a:p>
                      <a:pPr lvl="0" algn="ctr">
                        <a:spcBef>
                          <a:spcPts val="0"/>
                        </a:spcBef>
                        <a:buNone/>
                      </a:pPr>
                      <a:r>
                        <a:rPr lang="en"/>
                        <a:t>0</a:t>
                      </a:r>
                    </a:p>
                  </a:txBody>
                  <a:tcPr marL="91425" marR="91425" marT="91425" marB="91425"/>
                </a:tc>
                <a:tc>
                  <a:txBody>
                    <a:bodyPr/>
                    <a:lstStyle/>
                    <a:p>
                      <a:pPr lvl="0" algn="ctr">
                        <a:spcBef>
                          <a:spcPts val="0"/>
                        </a:spcBef>
                        <a:buNone/>
                      </a:pPr>
                      <a:r>
                        <a:rPr lang="en"/>
                        <a:t>0.2</a:t>
                      </a:r>
                    </a:p>
                  </a:txBody>
                  <a:tcPr marL="91425" marR="91425" marT="91425" marB="91425"/>
                </a:tc>
                <a:tc>
                  <a:txBody>
                    <a:bodyPr/>
                    <a:lstStyle/>
                    <a:p>
                      <a:pPr lvl="0" algn="ctr">
                        <a:spcBef>
                          <a:spcPts val="0"/>
                        </a:spcBef>
                        <a:buNone/>
                      </a:pPr>
                      <a:r>
                        <a:rPr lang="en"/>
                        <a:t>0.5</a:t>
                      </a:r>
                    </a:p>
                  </a:txBody>
                  <a:tcPr marL="91425" marR="91425" marT="91425" marB="91425"/>
                </a:tc>
                <a:tc>
                  <a:txBody>
                    <a:bodyPr/>
                    <a:lstStyle/>
                    <a:p>
                      <a:pPr lvl="0" algn="ctr">
                        <a:spcBef>
                          <a:spcPts val="0"/>
                        </a:spcBef>
                        <a:buNone/>
                      </a:pPr>
                      <a:r>
                        <a:rPr lang="en"/>
                        <a:t>0.9</a:t>
                      </a:r>
                    </a:p>
                  </a:txBody>
                  <a:tcPr marL="91425" marR="91425" marT="91425" marB="91425"/>
                </a:tc>
                <a:tc>
                  <a:txBody>
                    <a:bodyPr/>
                    <a:lstStyle/>
                    <a:p>
                      <a:pPr lvl="0" algn="ctr">
                        <a:spcBef>
                          <a:spcPts val="0"/>
                        </a:spcBef>
                        <a:buNone/>
                      </a:pPr>
                      <a:r>
                        <a:rPr lang="en"/>
                        <a:t>1.4</a:t>
                      </a:r>
                    </a:p>
                  </a:txBody>
                  <a:tcPr marL="91425" marR="91425" marT="91425" marB="91425"/>
                </a:tc>
                <a:tc>
                  <a:txBody>
                    <a:bodyPr/>
                    <a:lstStyle/>
                    <a:p>
                      <a:pPr lvl="0" algn="ctr">
                        <a:spcBef>
                          <a:spcPts val="0"/>
                        </a:spcBef>
                        <a:buNone/>
                      </a:pPr>
                      <a:r>
                        <a:rPr lang="en"/>
                        <a:t>1.9</a:t>
                      </a:r>
                    </a:p>
                  </a:txBody>
                  <a:tcPr marL="91425" marR="91425" marT="91425" marB="91425"/>
                </a:tc>
                <a:tc>
                  <a:txBody>
                    <a:bodyPr/>
                    <a:lstStyle/>
                    <a:p>
                      <a:pPr lvl="0" algn="ctr">
                        <a:spcBef>
                          <a:spcPts val="0"/>
                        </a:spcBef>
                        <a:buNone/>
                      </a:pPr>
                      <a:r>
                        <a:rPr lang="en"/>
                        <a:t>2.5</a:t>
                      </a:r>
                    </a:p>
                  </a:txBody>
                  <a:tcPr marL="91425" marR="91425" marT="91425" marB="91425"/>
                </a:tc>
                <a:tc>
                  <a:txBody>
                    <a:bodyPr/>
                    <a:lstStyle/>
                    <a:p>
                      <a:pPr lvl="0" algn="ctr" rtl="0">
                        <a:spcBef>
                          <a:spcPts val="0"/>
                        </a:spcBef>
                        <a:buNone/>
                      </a:pPr>
                      <a:r>
                        <a:rPr lang="en"/>
                        <a:t>3.2</a:t>
                      </a:r>
                    </a:p>
                  </a:txBody>
                  <a:tcPr marL="91425" marR="91425" marT="91425" marB="91425"/>
                </a:tc>
                <a:tc>
                  <a:txBody>
                    <a:bodyPr/>
                    <a:lstStyle/>
                    <a:p>
                      <a:pPr lvl="0" algn="ctr" rtl="0">
                        <a:spcBef>
                          <a:spcPts val="0"/>
                        </a:spcBef>
                        <a:buNone/>
                      </a:pPr>
                      <a:r>
                        <a:rPr lang="en"/>
                        <a:t>3.8</a:t>
                      </a:r>
                    </a:p>
                  </a:txBody>
                  <a:tcPr marL="91425" marR="91425" marT="91425" marB="91425"/>
                </a:tc>
              </a:tr>
              <a:tr h="381000">
                <a:tc>
                  <a:txBody>
                    <a:bodyPr/>
                    <a:lstStyle/>
                    <a:p>
                      <a:pPr lvl="0" algn="ctr">
                        <a:spcBef>
                          <a:spcPts val="0"/>
                        </a:spcBef>
                        <a:buNone/>
                      </a:pPr>
                      <a:r>
                        <a:rPr lang="en" b="1"/>
                        <a:t>Blue light</a:t>
                      </a:r>
                    </a:p>
                  </a:txBody>
                  <a:tcPr marL="91425" marR="91425" marT="91425" marB="91425"/>
                </a:tc>
                <a:tc>
                  <a:txBody>
                    <a:bodyPr/>
                    <a:lstStyle/>
                    <a:p>
                      <a:pPr lvl="0" algn="ctr">
                        <a:spcBef>
                          <a:spcPts val="0"/>
                        </a:spcBef>
                        <a:buNone/>
                      </a:pPr>
                      <a:r>
                        <a:rPr lang="en"/>
                        <a:t>0</a:t>
                      </a:r>
                    </a:p>
                  </a:txBody>
                  <a:tcPr marL="91425" marR="91425" marT="91425" marB="91425"/>
                </a:tc>
                <a:tc>
                  <a:txBody>
                    <a:bodyPr/>
                    <a:lstStyle/>
                    <a:p>
                      <a:pPr lvl="0" algn="ctr">
                        <a:spcBef>
                          <a:spcPts val="0"/>
                        </a:spcBef>
                        <a:buNone/>
                      </a:pPr>
                      <a:r>
                        <a:rPr lang="en"/>
                        <a:t>0.3</a:t>
                      </a:r>
                    </a:p>
                  </a:txBody>
                  <a:tcPr marL="91425" marR="91425" marT="91425" marB="91425"/>
                </a:tc>
                <a:tc>
                  <a:txBody>
                    <a:bodyPr/>
                    <a:lstStyle/>
                    <a:p>
                      <a:pPr lvl="0" algn="ctr">
                        <a:spcBef>
                          <a:spcPts val="0"/>
                        </a:spcBef>
                        <a:buNone/>
                      </a:pPr>
                      <a:r>
                        <a:rPr lang="en"/>
                        <a:t>0.6</a:t>
                      </a:r>
                    </a:p>
                  </a:txBody>
                  <a:tcPr marL="91425" marR="91425" marT="91425" marB="91425"/>
                </a:tc>
                <a:tc>
                  <a:txBody>
                    <a:bodyPr/>
                    <a:lstStyle/>
                    <a:p>
                      <a:pPr lvl="0" algn="ctr">
                        <a:spcBef>
                          <a:spcPts val="0"/>
                        </a:spcBef>
                        <a:buNone/>
                      </a:pPr>
                      <a:r>
                        <a:rPr lang="en"/>
                        <a:t>1.1</a:t>
                      </a:r>
                    </a:p>
                  </a:txBody>
                  <a:tcPr marL="91425" marR="91425" marT="91425" marB="91425"/>
                </a:tc>
                <a:tc>
                  <a:txBody>
                    <a:bodyPr/>
                    <a:lstStyle/>
                    <a:p>
                      <a:pPr lvl="0" algn="ctr">
                        <a:spcBef>
                          <a:spcPts val="0"/>
                        </a:spcBef>
                        <a:buNone/>
                      </a:pPr>
                      <a:r>
                        <a:rPr lang="en"/>
                        <a:t>1.6</a:t>
                      </a:r>
                    </a:p>
                  </a:txBody>
                  <a:tcPr marL="91425" marR="91425" marT="91425" marB="91425"/>
                </a:tc>
                <a:tc>
                  <a:txBody>
                    <a:bodyPr/>
                    <a:lstStyle/>
                    <a:p>
                      <a:pPr lvl="0" algn="ctr">
                        <a:spcBef>
                          <a:spcPts val="0"/>
                        </a:spcBef>
                        <a:buNone/>
                      </a:pPr>
                      <a:r>
                        <a:rPr lang="en"/>
                        <a:t>2.2</a:t>
                      </a:r>
                    </a:p>
                  </a:txBody>
                  <a:tcPr marL="91425" marR="91425" marT="91425" marB="91425"/>
                </a:tc>
                <a:tc>
                  <a:txBody>
                    <a:bodyPr/>
                    <a:lstStyle/>
                    <a:p>
                      <a:pPr lvl="0" algn="ctr">
                        <a:spcBef>
                          <a:spcPts val="0"/>
                        </a:spcBef>
                        <a:buNone/>
                      </a:pPr>
                      <a:r>
                        <a:rPr lang="en"/>
                        <a:t>2.8</a:t>
                      </a:r>
                    </a:p>
                  </a:txBody>
                  <a:tcPr marL="91425" marR="91425" marT="91425" marB="91425"/>
                </a:tc>
                <a:tc>
                  <a:txBody>
                    <a:bodyPr/>
                    <a:lstStyle/>
                    <a:p>
                      <a:pPr lvl="0" algn="ctr">
                        <a:spcBef>
                          <a:spcPts val="0"/>
                        </a:spcBef>
                        <a:buNone/>
                      </a:pPr>
                      <a:r>
                        <a:rPr lang="en"/>
                        <a:t>3.5</a:t>
                      </a:r>
                    </a:p>
                  </a:txBody>
                  <a:tcPr marL="91425" marR="91425" marT="91425" marB="91425"/>
                </a:tc>
                <a:tc>
                  <a:txBody>
                    <a:bodyPr/>
                    <a:lstStyle/>
                    <a:p>
                      <a:pPr lvl="0" algn="ctr">
                        <a:spcBef>
                          <a:spcPts val="0"/>
                        </a:spcBef>
                        <a:buNone/>
                      </a:pPr>
                      <a:r>
                        <a:rPr lang="en"/>
                        <a:t>4.1</a:t>
                      </a:r>
                    </a:p>
                  </a:txBody>
                  <a:tcPr marL="91425" marR="91425" marT="91425" marB="91425"/>
                </a:tc>
              </a:tr>
              <a:tr h="381000">
                <a:tc>
                  <a:txBody>
                    <a:bodyPr/>
                    <a:lstStyle/>
                    <a:p>
                      <a:pPr lvl="0" algn="ctr">
                        <a:spcBef>
                          <a:spcPts val="0"/>
                        </a:spcBef>
                        <a:buNone/>
                      </a:pPr>
                      <a:r>
                        <a:rPr lang="en" b="1"/>
                        <a:t>Yellow light</a:t>
                      </a:r>
                    </a:p>
                  </a:txBody>
                  <a:tcPr marL="91425" marR="91425" marT="91425" marB="91425"/>
                </a:tc>
                <a:tc>
                  <a:txBody>
                    <a:bodyPr/>
                    <a:lstStyle/>
                    <a:p>
                      <a:pPr lvl="0" algn="ctr">
                        <a:spcBef>
                          <a:spcPts val="0"/>
                        </a:spcBef>
                        <a:buNone/>
                      </a:pPr>
                      <a:r>
                        <a:rPr lang="en"/>
                        <a:t>0</a:t>
                      </a:r>
                    </a:p>
                  </a:txBody>
                  <a:tcPr marL="91425" marR="91425" marT="91425" marB="91425"/>
                </a:tc>
                <a:tc>
                  <a:txBody>
                    <a:bodyPr/>
                    <a:lstStyle/>
                    <a:p>
                      <a:pPr lvl="0" algn="ctr">
                        <a:spcBef>
                          <a:spcPts val="0"/>
                        </a:spcBef>
                        <a:buNone/>
                      </a:pPr>
                      <a:r>
                        <a:rPr lang="en"/>
                        <a:t>0.1</a:t>
                      </a:r>
                    </a:p>
                  </a:txBody>
                  <a:tcPr marL="91425" marR="91425" marT="91425" marB="91425"/>
                </a:tc>
                <a:tc>
                  <a:txBody>
                    <a:bodyPr/>
                    <a:lstStyle/>
                    <a:p>
                      <a:pPr lvl="0" algn="ctr">
                        <a:spcBef>
                          <a:spcPts val="0"/>
                        </a:spcBef>
                        <a:buNone/>
                      </a:pPr>
                      <a:r>
                        <a:rPr lang="en"/>
                        <a:t>0.2</a:t>
                      </a:r>
                    </a:p>
                  </a:txBody>
                  <a:tcPr marL="91425" marR="91425" marT="91425" marB="91425"/>
                </a:tc>
                <a:tc>
                  <a:txBody>
                    <a:bodyPr/>
                    <a:lstStyle/>
                    <a:p>
                      <a:pPr lvl="0" algn="ctr">
                        <a:spcBef>
                          <a:spcPts val="0"/>
                        </a:spcBef>
                        <a:buNone/>
                      </a:pPr>
                      <a:r>
                        <a:rPr lang="en"/>
                        <a:t>0.2</a:t>
                      </a:r>
                    </a:p>
                  </a:txBody>
                  <a:tcPr marL="91425" marR="91425" marT="91425" marB="91425"/>
                </a:tc>
                <a:tc>
                  <a:txBody>
                    <a:bodyPr/>
                    <a:lstStyle/>
                    <a:p>
                      <a:pPr lvl="0" algn="ctr">
                        <a:spcBef>
                          <a:spcPts val="0"/>
                        </a:spcBef>
                        <a:buNone/>
                      </a:pPr>
                      <a:r>
                        <a:rPr lang="en"/>
                        <a:t>0.3</a:t>
                      </a:r>
                    </a:p>
                  </a:txBody>
                  <a:tcPr marL="91425" marR="91425" marT="91425" marB="91425"/>
                </a:tc>
                <a:tc>
                  <a:txBody>
                    <a:bodyPr/>
                    <a:lstStyle/>
                    <a:p>
                      <a:pPr lvl="0" algn="ctr">
                        <a:spcBef>
                          <a:spcPts val="0"/>
                        </a:spcBef>
                        <a:buNone/>
                      </a:pPr>
                      <a:r>
                        <a:rPr lang="en"/>
                        <a:t>0.4</a:t>
                      </a:r>
                    </a:p>
                  </a:txBody>
                  <a:tcPr marL="91425" marR="91425" marT="91425" marB="91425"/>
                </a:tc>
                <a:tc>
                  <a:txBody>
                    <a:bodyPr/>
                    <a:lstStyle/>
                    <a:p>
                      <a:pPr lvl="0" algn="ctr">
                        <a:spcBef>
                          <a:spcPts val="0"/>
                        </a:spcBef>
                        <a:buNone/>
                      </a:pPr>
                      <a:r>
                        <a:rPr lang="en"/>
                        <a:t>0.5</a:t>
                      </a:r>
                    </a:p>
                  </a:txBody>
                  <a:tcPr marL="91425" marR="91425" marT="91425" marB="91425"/>
                </a:tc>
                <a:tc>
                  <a:txBody>
                    <a:bodyPr/>
                    <a:lstStyle/>
                    <a:p>
                      <a:pPr lvl="0" algn="ctr">
                        <a:spcBef>
                          <a:spcPts val="0"/>
                        </a:spcBef>
                        <a:buNone/>
                      </a:pPr>
                      <a:r>
                        <a:rPr lang="en"/>
                        <a:t>0.6</a:t>
                      </a:r>
                    </a:p>
                  </a:txBody>
                  <a:tcPr marL="91425" marR="91425" marT="91425" marB="91425"/>
                </a:tc>
                <a:tc>
                  <a:txBody>
                    <a:bodyPr/>
                    <a:lstStyle/>
                    <a:p>
                      <a:pPr lvl="0" algn="ctr">
                        <a:spcBef>
                          <a:spcPts val="0"/>
                        </a:spcBef>
                        <a:buNone/>
                      </a:pPr>
                      <a:r>
                        <a:rPr lang="en"/>
                        <a:t>0.7</a:t>
                      </a:r>
                    </a:p>
                  </a:txBody>
                  <a:tcPr marL="91425" marR="91425" marT="91425" marB="91425"/>
                </a:tc>
              </a:tr>
              <a:tr h="381000">
                <a:tc>
                  <a:txBody>
                    <a:bodyPr/>
                    <a:lstStyle/>
                    <a:p>
                      <a:pPr lvl="0" algn="ctr" rtl="0">
                        <a:spcBef>
                          <a:spcPts val="0"/>
                        </a:spcBef>
                        <a:buNone/>
                      </a:pPr>
                      <a:r>
                        <a:rPr lang="en" b="1"/>
                        <a:t>Green light</a:t>
                      </a:r>
                    </a:p>
                  </a:txBody>
                  <a:tcPr marL="91425" marR="91425" marT="91425" marB="91425"/>
                </a:tc>
                <a:tc>
                  <a:txBody>
                    <a:bodyPr/>
                    <a:lstStyle/>
                    <a:p>
                      <a:pPr lvl="0" algn="ctr">
                        <a:spcBef>
                          <a:spcPts val="0"/>
                        </a:spcBef>
                        <a:buNone/>
                      </a:pPr>
                      <a:r>
                        <a:rPr lang="en"/>
                        <a:t>0</a:t>
                      </a:r>
                    </a:p>
                  </a:txBody>
                  <a:tcPr marL="91425" marR="91425" marT="91425" marB="91425"/>
                </a:tc>
                <a:tc>
                  <a:txBody>
                    <a:bodyPr/>
                    <a:lstStyle/>
                    <a:p>
                      <a:pPr lvl="0" algn="ctr">
                        <a:spcBef>
                          <a:spcPts val="0"/>
                        </a:spcBef>
                        <a:buNone/>
                      </a:pPr>
                      <a:r>
                        <a:rPr lang="en"/>
                        <a:t>0</a:t>
                      </a:r>
                    </a:p>
                  </a:txBody>
                  <a:tcPr marL="91425" marR="91425" marT="91425" marB="91425"/>
                </a:tc>
                <a:tc>
                  <a:txBody>
                    <a:bodyPr/>
                    <a:lstStyle/>
                    <a:p>
                      <a:pPr lvl="0" algn="ctr">
                        <a:spcBef>
                          <a:spcPts val="0"/>
                        </a:spcBef>
                        <a:buNone/>
                      </a:pPr>
                      <a:r>
                        <a:rPr lang="en"/>
                        <a:t>0</a:t>
                      </a:r>
                    </a:p>
                  </a:txBody>
                  <a:tcPr marL="91425" marR="91425" marT="91425" marB="91425"/>
                </a:tc>
                <a:tc>
                  <a:txBody>
                    <a:bodyPr/>
                    <a:lstStyle/>
                    <a:p>
                      <a:pPr lvl="0" algn="ctr">
                        <a:spcBef>
                          <a:spcPts val="0"/>
                        </a:spcBef>
                        <a:buNone/>
                      </a:pPr>
                      <a:r>
                        <a:rPr lang="en"/>
                        <a:t>0.1</a:t>
                      </a:r>
                    </a:p>
                  </a:txBody>
                  <a:tcPr marL="91425" marR="91425" marT="91425" marB="91425"/>
                </a:tc>
                <a:tc>
                  <a:txBody>
                    <a:bodyPr/>
                    <a:lstStyle/>
                    <a:p>
                      <a:pPr lvl="0" algn="ctr">
                        <a:spcBef>
                          <a:spcPts val="0"/>
                        </a:spcBef>
                        <a:buNone/>
                      </a:pPr>
                      <a:r>
                        <a:rPr lang="en"/>
                        <a:t>0.1</a:t>
                      </a:r>
                    </a:p>
                  </a:txBody>
                  <a:tcPr marL="91425" marR="91425" marT="91425" marB="91425"/>
                </a:tc>
                <a:tc>
                  <a:txBody>
                    <a:bodyPr/>
                    <a:lstStyle/>
                    <a:p>
                      <a:pPr lvl="0" algn="ctr">
                        <a:spcBef>
                          <a:spcPts val="0"/>
                        </a:spcBef>
                        <a:buNone/>
                      </a:pPr>
                      <a:r>
                        <a:rPr lang="en"/>
                        <a:t>0.2</a:t>
                      </a:r>
                    </a:p>
                  </a:txBody>
                  <a:tcPr marL="91425" marR="91425" marT="91425" marB="91425"/>
                </a:tc>
                <a:tc>
                  <a:txBody>
                    <a:bodyPr/>
                    <a:lstStyle/>
                    <a:p>
                      <a:pPr lvl="0" algn="ctr">
                        <a:spcBef>
                          <a:spcPts val="0"/>
                        </a:spcBef>
                        <a:buNone/>
                      </a:pPr>
                      <a:r>
                        <a:rPr lang="en"/>
                        <a:t>0.2</a:t>
                      </a:r>
                    </a:p>
                  </a:txBody>
                  <a:tcPr marL="91425" marR="91425" marT="91425" marB="91425"/>
                </a:tc>
                <a:tc>
                  <a:txBody>
                    <a:bodyPr/>
                    <a:lstStyle/>
                    <a:p>
                      <a:pPr lvl="0" algn="ctr">
                        <a:spcBef>
                          <a:spcPts val="0"/>
                        </a:spcBef>
                        <a:buNone/>
                      </a:pPr>
                      <a:r>
                        <a:rPr lang="en"/>
                        <a:t>0.2</a:t>
                      </a:r>
                    </a:p>
                  </a:txBody>
                  <a:tcPr marL="91425" marR="91425" marT="91425" marB="91425"/>
                </a:tc>
                <a:tc>
                  <a:txBody>
                    <a:bodyPr/>
                    <a:lstStyle/>
                    <a:p>
                      <a:pPr lvl="0" algn="ctr">
                        <a:spcBef>
                          <a:spcPts val="0"/>
                        </a:spcBef>
                        <a:buNone/>
                      </a:pPr>
                      <a:r>
                        <a:rPr lang="en"/>
                        <a:t>0.3</a:t>
                      </a:r>
                    </a:p>
                  </a:txBody>
                  <a:tcPr marL="91425" marR="91425" marT="91425" marB="91425"/>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Day 10</a:t>
            </a:r>
          </a:p>
        </p:txBody>
      </p:sp>
      <p:sp>
        <p:nvSpPr>
          <p:cNvPr id="847" name="Shape 847"/>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Small Group Discussion:</a:t>
            </a:r>
          </a:p>
        </p:txBody>
      </p:sp>
      <p:sp>
        <p:nvSpPr>
          <p:cNvPr id="129" name="Shape 12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lnSpc>
                <a:spcPct val="150000"/>
              </a:lnSpc>
              <a:spcBef>
                <a:spcPts val="0"/>
              </a:spcBef>
              <a:spcAft>
                <a:spcPts val="1000"/>
              </a:spcAft>
              <a:buAutoNum type="arabicPeriod"/>
            </a:pPr>
            <a:r>
              <a:rPr lang="en"/>
              <a:t>Which of your five senses would you least like to live without? Why? </a:t>
            </a:r>
          </a:p>
          <a:p>
            <a:pPr marL="457200" lvl="0" indent="-228600" rtl="0">
              <a:lnSpc>
                <a:spcPct val="150000"/>
              </a:lnSpc>
              <a:spcBef>
                <a:spcPts val="0"/>
              </a:spcBef>
              <a:spcAft>
                <a:spcPts val="1000"/>
              </a:spcAft>
              <a:buAutoNum type="arabicPeriod"/>
            </a:pPr>
            <a:r>
              <a:rPr lang="en"/>
              <a:t>Does your sense of smell enhance the experience of eating? Explain. </a:t>
            </a:r>
          </a:p>
          <a:p>
            <a:pPr marL="457200" lvl="0" indent="-228600">
              <a:lnSpc>
                <a:spcPct val="150000"/>
              </a:lnSpc>
              <a:spcBef>
                <a:spcPts val="0"/>
              </a:spcBef>
              <a:spcAft>
                <a:spcPts val="1000"/>
              </a:spcAft>
              <a:buAutoNum type="arabicPeriod"/>
            </a:pPr>
            <a:r>
              <a:rPr lang="en"/>
              <a:t>Do you think that you would enjoy your favorite food as much if you were unable to see it? Why or why not?</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Shape 85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Rubric for Bar Graph</a:t>
            </a:r>
          </a:p>
        </p:txBody>
      </p:sp>
      <p:sp>
        <p:nvSpPr>
          <p:cNvPr id="853" name="Shape 85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1400"/>
              <a:t>We will grade this TOGETHER!!</a:t>
            </a:r>
          </a:p>
          <a:p>
            <a:pPr lvl="0">
              <a:spcBef>
                <a:spcPts val="0"/>
              </a:spcBef>
              <a:buNone/>
            </a:pPr>
            <a:r>
              <a:rPr lang="en" sz="1400"/>
              <a:t>Correct type of graph _____/4		Appropriate Title _____/2		</a:t>
            </a:r>
          </a:p>
          <a:p>
            <a:pPr lvl="0">
              <a:spcBef>
                <a:spcPts val="0"/>
              </a:spcBef>
              <a:buNone/>
            </a:pPr>
            <a:r>
              <a:rPr lang="en" sz="1400"/>
              <a:t>Legend _____/4					Color _____/2			</a:t>
            </a:r>
          </a:p>
          <a:p>
            <a:pPr lvl="0">
              <a:spcBef>
                <a:spcPts val="0"/>
              </a:spcBef>
              <a:buNone/>
            </a:pPr>
            <a:r>
              <a:rPr lang="en" sz="1400"/>
              <a:t>Labeled the x-axis _____/3		Labeled the y-axis _____/3 	</a:t>
            </a:r>
          </a:p>
          <a:p>
            <a:pPr lvl="0">
              <a:spcBef>
                <a:spcPts val="0"/>
              </a:spcBef>
              <a:buNone/>
            </a:pPr>
            <a:r>
              <a:rPr lang="en" sz="1400"/>
              <a:t>Straight Lines _____/4			Used ¾ of paper _____/3		</a:t>
            </a:r>
          </a:p>
          <a:p>
            <a:pPr lvl="0">
              <a:spcBef>
                <a:spcPts val="0"/>
              </a:spcBef>
              <a:buNone/>
            </a:pPr>
            <a:r>
              <a:rPr lang="en" sz="1400"/>
              <a:t>Information Accurate _____/10 		Total: _____/35 points</a:t>
            </a:r>
          </a:p>
          <a:p>
            <a:pPr lvl="0">
              <a:spcBef>
                <a:spcPts val="0"/>
              </a:spcBef>
              <a:buNone/>
            </a:pPr>
            <a:r>
              <a:rPr lang="en" sz="1400"/>
              <a:t>Make sure to put your name on the line and the total grade on the front cover.</a:t>
            </a:r>
          </a:p>
          <a:p>
            <a:pPr lvl="0">
              <a:spcBef>
                <a:spcPts val="0"/>
              </a:spcBef>
              <a:buNone/>
            </a:pP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858" name="Shape 858"/>
          <p:cNvPicPr preferRelativeResize="0"/>
          <p:nvPr/>
        </p:nvPicPr>
        <p:blipFill>
          <a:blip r:embed="rId3">
            <a:alphaModFix/>
          </a:blip>
          <a:stretch>
            <a:fillRect/>
          </a:stretch>
        </p:blipFill>
        <p:spPr>
          <a:xfrm>
            <a:off x="1288875" y="92449"/>
            <a:ext cx="6496050" cy="5012800"/>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Shape 86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Rubric for Line Graph </a:t>
            </a:r>
          </a:p>
        </p:txBody>
      </p:sp>
      <p:sp>
        <p:nvSpPr>
          <p:cNvPr id="864" name="Shape 86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1400"/>
              <a:t>We will grade this TOGETHER!!</a:t>
            </a:r>
          </a:p>
          <a:p>
            <a:pPr lvl="0">
              <a:spcBef>
                <a:spcPts val="0"/>
              </a:spcBef>
              <a:buNone/>
            </a:pPr>
            <a:r>
              <a:rPr lang="en" sz="1400"/>
              <a:t>Correct type of graph _____/4		Appropriate Title _____/2		</a:t>
            </a:r>
          </a:p>
          <a:p>
            <a:pPr lvl="0">
              <a:spcBef>
                <a:spcPts val="0"/>
              </a:spcBef>
              <a:buNone/>
            </a:pPr>
            <a:r>
              <a:rPr lang="en" sz="1400"/>
              <a:t>Legend _____/4					Color _____/2			</a:t>
            </a:r>
          </a:p>
          <a:p>
            <a:pPr lvl="0">
              <a:spcBef>
                <a:spcPts val="0"/>
              </a:spcBef>
              <a:buNone/>
            </a:pPr>
            <a:r>
              <a:rPr lang="en" sz="1400"/>
              <a:t>Labeled the x-axis _____/3		Labeled the y-axis _____/3 	</a:t>
            </a:r>
          </a:p>
          <a:p>
            <a:pPr lvl="0">
              <a:spcBef>
                <a:spcPts val="0"/>
              </a:spcBef>
              <a:buNone/>
            </a:pPr>
            <a:r>
              <a:rPr lang="en" sz="1400"/>
              <a:t>Straight Lines _____/4			Used ¾ of paper _____/3		</a:t>
            </a:r>
          </a:p>
          <a:p>
            <a:pPr lvl="0">
              <a:spcBef>
                <a:spcPts val="0"/>
              </a:spcBef>
              <a:buNone/>
            </a:pPr>
            <a:r>
              <a:rPr lang="en" sz="1400"/>
              <a:t>Information Accurate _____/10 		Total: _____/35 points</a:t>
            </a:r>
          </a:p>
          <a:p>
            <a:pPr lvl="0">
              <a:spcBef>
                <a:spcPts val="0"/>
              </a:spcBef>
              <a:buNone/>
            </a:pPr>
            <a:r>
              <a:rPr lang="en" sz="1400"/>
              <a:t>Make sure to put your name on the line and the total grade on the front cover.</a:t>
            </a:r>
          </a:p>
          <a:p>
            <a:pPr lvl="0">
              <a:spcBef>
                <a:spcPts val="0"/>
              </a:spcBef>
              <a:buNone/>
            </a:pP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69" name="Shape 869"/>
          <p:cNvPicPr preferRelativeResize="0"/>
          <p:nvPr/>
        </p:nvPicPr>
        <p:blipFill>
          <a:blip r:embed="rId3">
            <a:alphaModFix/>
          </a:blip>
          <a:stretch>
            <a:fillRect/>
          </a:stretch>
        </p:blipFill>
        <p:spPr>
          <a:xfrm>
            <a:off x="1714500" y="366712"/>
            <a:ext cx="5715000" cy="4410075"/>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Shape 87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STEP 7: ANALYSIS</a:t>
            </a:r>
          </a:p>
        </p:txBody>
      </p:sp>
      <p:sp>
        <p:nvSpPr>
          <p:cNvPr id="875" name="Shape 87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Write this section in paragraph form.  </a:t>
            </a:r>
          </a:p>
          <a:p>
            <a:pPr lvl="0">
              <a:spcBef>
                <a:spcPts val="0"/>
              </a:spcBef>
              <a:buNone/>
            </a:pPr>
            <a:r>
              <a:rPr lang="en"/>
              <a:t>Relate your data/results back to your original hypothesis (did the data </a:t>
            </a:r>
            <a:r>
              <a:rPr lang="en" i="1"/>
              <a:t>support</a:t>
            </a:r>
            <a:r>
              <a:rPr lang="en"/>
              <a:t> or </a:t>
            </a:r>
            <a:r>
              <a:rPr lang="en" i="1"/>
              <a:t>reject</a:t>
            </a:r>
            <a:r>
              <a:rPr lang="en"/>
              <a:t> your hypothesis?)  Be sure to explain why or why not.</a:t>
            </a:r>
          </a:p>
          <a:p>
            <a:pPr lvl="0">
              <a:spcBef>
                <a:spcPts val="0"/>
              </a:spcBef>
              <a:buNone/>
            </a:pPr>
            <a:r>
              <a:rPr lang="en"/>
              <a:t>There should be actual data being referred to in this section.  </a:t>
            </a:r>
          </a:p>
          <a:p>
            <a:pPr lvl="0">
              <a:spcBef>
                <a:spcPts val="0"/>
              </a:spcBef>
              <a:buNone/>
            </a:pPr>
            <a:r>
              <a:rPr lang="en"/>
              <a:t>Any problems, errors, or unusual results should be mentioned here.</a:t>
            </a:r>
          </a:p>
          <a:p>
            <a:pPr lvl="0">
              <a:spcBef>
                <a:spcPts val="0"/>
              </a:spcBef>
              <a:buNone/>
            </a:pP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Shape 88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STEP 7: ANALYSIS</a:t>
            </a:r>
          </a:p>
        </p:txBody>
      </p:sp>
      <p:sp>
        <p:nvSpPr>
          <p:cNvPr id="881" name="Shape 88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This is not a re-write of what was done in the lab, you already listed the procedure above.  </a:t>
            </a:r>
          </a:p>
          <a:p>
            <a:pPr lvl="0">
              <a:spcBef>
                <a:spcPts val="0"/>
              </a:spcBef>
              <a:buNone/>
            </a:pPr>
            <a:r>
              <a:rPr lang="en"/>
              <a:t>It is also not a listing of the data but rather what is important (or possibly how there was nothing significant) about the data. </a:t>
            </a:r>
          </a:p>
          <a:p>
            <a:pPr lvl="0">
              <a:spcBef>
                <a:spcPts val="0"/>
              </a:spcBef>
              <a:buNone/>
            </a:pPr>
            <a:r>
              <a:rPr lang="en"/>
              <a:t>It is the analysis of the data collected and how it relates to the hypothesis as written.</a:t>
            </a:r>
          </a:p>
          <a:p>
            <a:pPr lvl="0">
              <a:spcBef>
                <a:spcPts val="0"/>
              </a:spcBef>
              <a:buNone/>
            </a:pPr>
            <a:r>
              <a:rPr lang="en"/>
              <a:t>Remember: No personal pronouns in lab write-ups!</a:t>
            </a:r>
          </a:p>
          <a:p>
            <a:pPr lvl="0">
              <a:spcBef>
                <a:spcPts val="0"/>
              </a:spcBef>
              <a:buNone/>
            </a:pP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Shape 88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Analysis Example</a:t>
            </a:r>
          </a:p>
        </p:txBody>
      </p:sp>
      <p:sp>
        <p:nvSpPr>
          <p:cNvPr id="887" name="Shape 88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sz="1900"/>
              <a:t>The plants that were exposed to the yellow light produced less than 1 cm3 of oxygen in a 24 hour period, whereas the plants exposed to the red or blue light produced more than 3 cm3 each. Therefore, the hypothesis was refuted. Possible errors include the plants under the yellow light being under a vent which may have lowered the temperature and the plant under the blue light being exposed to white light for 15 minutes during the 4th hour of the experiment.</a:t>
            </a:r>
          </a:p>
          <a:p>
            <a:pPr lvl="0" rtl="0">
              <a:spcBef>
                <a:spcPts val="0"/>
              </a:spcBef>
              <a:buNone/>
            </a:pPr>
            <a:endParaRPr/>
          </a:p>
          <a:p>
            <a:pPr lvl="0" rtl="0">
              <a:spcBef>
                <a:spcPts val="0"/>
              </a:spcBef>
              <a:buNone/>
            </a:pP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STEP 8: CONCLUSION</a:t>
            </a:r>
          </a:p>
        </p:txBody>
      </p:sp>
      <p:sp>
        <p:nvSpPr>
          <p:cNvPr id="893" name="Shape 89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This section is written in paragraph form. </a:t>
            </a:r>
          </a:p>
          <a:p>
            <a:pPr lvl="0">
              <a:spcBef>
                <a:spcPts val="0"/>
              </a:spcBef>
              <a:buNone/>
            </a:pPr>
            <a:r>
              <a:rPr lang="en"/>
              <a:t>In this section you will relate back to the original problem.  Can you answer the question(s) you had at the beginning?  You should find yourself explaining why or how.  </a:t>
            </a:r>
          </a:p>
          <a:p>
            <a:pPr lvl="0">
              <a:spcBef>
                <a:spcPts val="0"/>
              </a:spcBef>
              <a:buNone/>
            </a:pPr>
            <a:r>
              <a:rPr lang="en"/>
              <a:t>Information obtained through the research will be your greatest assistance in “concluding” the lab write up.  Do the results of your experiment match the information you found out through research?  If they don’t match, why do you think that is?</a:t>
            </a:r>
          </a:p>
          <a:p>
            <a:pPr lvl="0">
              <a:spcBef>
                <a:spcPts val="0"/>
              </a:spcBef>
              <a:buNone/>
            </a:pP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Shape 89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STEP 8: CONCLUSION</a:t>
            </a:r>
          </a:p>
        </p:txBody>
      </p:sp>
      <p:sp>
        <p:nvSpPr>
          <p:cNvPr id="899" name="Shape 899"/>
          <p:cNvSpPr txBox="1">
            <a:spLocks noGrp="1"/>
          </p:cNvSpPr>
          <p:nvPr>
            <p:ph type="body" idx="1"/>
          </p:nvPr>
        </p:nvSpPr>
        <p:spPr>
          <a:xfrm>
            <a:off x="311700" y="1228675"/>
            <a:ext cx="8520600" cy="3710700"/>
          </a:xfrm>
          <a:prstGeom prst="rect">
            <a:avLst/>
          </a:prstGeom>
        </p:spPr>
        <p:txBody>
          <a:bodyPr lIns="91425" tIns="91425" rIns="91425" bIns="91425" anchor="t" anchorCtr="0">
            <a:noAutofit/>
          </a:bodyPr>
          <a:lstStyle/>
          <a:p>
            <a:pPr lvl="0">
              <a:spcBef>
                <a:spcPts val="0"/>
              </a:spcBef>
              <a:buNone/>
            </a:pPr>
            <a:r>
              <a:rPr lang="en"/>
              <a:t>If your results were inconclusive, you may need to carry out an additional experiment.  If that is the case, you would describe a possible additional experiment that would result in more conclusive data.  </a:t>
            </a:r>
          </a:p>
          <a:p>
            <a:pPr lvl="0">
              <a:spcBef>
                <a:spcPts val="0"/>
              </a:spcBef>
              <a:buNone/>
            </a:pPr>
            <a:r>
              <a:rPr lang="en"/>
              <a:t>Also, if you were given additional questions, you would answer them here.  </a:t>
            </a:r>
          </a:p>
          <a:p>
            <a:pPr lvl="0">
              <a:spcBef>
                <a:spcPts val="0"/>
              </a:spcBef>
              <a:buNone/>
            </a:pPr>
            <a:r>
              <a:rPr lang="en"/>
              <a:t>Although you had so much fun doing your lab, it is not appropriate to mention that in the lab write-up.</a:t>
            </a:r>
          </a:p>
          <a:p>
            <a:pPr lvl="0">
              <a:spcBef>
                <a:spcPts val="0"/>
              </a:spcBef>
              <a:buNone/>
            </a:pPr>
            <a:r>
              <a:rPr lang="en"/>
              <a:t>Remember: No personal pronouns in lab write-ups!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Shape 90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Conclusion Example:</a:t>
            </a:r>
          </a:p>
        </p:txBody>
      </p:sp>
      <p:sp>
        <p:nvSpPr>
          <p:cNvPr id="905" name="Shape 90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This experiment answered the question, “does the color of light plants are exposed to affect the rate of photosynthesis?” There were plants that yielded the most oxygen (and therefore the most photosynthesis took place). These plants were exposed to red or blue light. This is supported by Blackman’s experiments that green and yellow pigments reflect green and yellow light. Since red and blue light are not reflected, they are absorbed. For future experiments, exposing plants to a combination of red and green or blue and yellow may create different results.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Quantitative Observations: (we use the metric system)</a:t>
            </a:r>
          </a:p>
        </p:txBody>
      </p:sp>
      <p:sp>
        <p:nvSpPr>
          <p:cNvPr id="135" name="Shape 13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These are observations that can be measured.</a:t>
            </a:r>
          </a:p>
          <a:p>
            <a:pPr marL="457200" lvl="0" indent="-228600" rtl="0">
              <a:spcBef>
                <a:spcPts val="0"/>
              </a:spcBef>
              <a:spcAft>
                <a:spcPts val="1000"/>
              </a:spcAft>
              <a:buAutoNum type="arabicPeriod"/>
            </a:pPr>
            <a:r>
              <a:rPr lang="en"/>
              <a:t>Length - distance between two points</a:t>
            </a:r>
          </a:p>
          <a:p>
            <a:pPr marL="914400" lvl="1" indent="-228600" rtl="0">
              <a:spcBef>
                <a:spcPts val="0"/>
              </a:spcBef>
              <a:spcAft>
                <a:spcPts val="1000"/>
              </a:spcAft>
              <a:buAutoNum type="alphaLcPeriod"/>
            </a:pPr>
            <a:r>
              <a:rPr lang="en"/>
              <a:t>Meters or m</a:t>
            </a:r>
          </a:p>
          <a:p>
            <a:pPr marL="457200" lvl="0" indent="-228600" rtl="0">
              <a:spcBef>
                <a:spcPts val="0"/>
              </a:spcBef>
              <a:spcAft>
                <a:spcPts val="1000"/>
              </a:spcAft>
              <a:buAutoNum type="arabicPeriod"/>
            </a:pPr>
            <a:r>
              <a:rPr lang="en"/>
              <a:t>Mass - the amount of matter in an object</a:t>
            </a:r>
          </a:p>
          <a:p>
            <a:pPr marL="914400" lvl="1" indent="-228600" rtl="0">
              <a:spcBef>
                <a:spcPts val="0"/>
              </a:spcBef>
              <a:spcAft>
                <a:spcPts val="1000"/>
              </a:spcAft>
              <a:buAutoNum type="alphaLcPeriod"/>
            </a:pPr>
            <a:r>
              <a:rPr lang="en"/>
              <a:t>Grams or g</a:t>
            </a:r>
          </a:p>
          <a:p>
            <a:pPr marL="457200" lvl="0" indent="-228600" rtl="0">
              <a:spcBef>
                <a:spcPts val="0"/>
              </a:spcBef>
              <a:spcAft>
                <a:spcPts val="1000"/>
              </a:spcAft>
              <a:buAutoNum type="arabicPeriod"/>
            </a:pPr>
            <a:r>
              <a:rPr lang="en"/>
              <a:t>Volume - the amount of space the object takes up</a:t>
            </a:r>
          </a:p>
          <a:p>
            <a:pPr marL="914400" lvl="1" indent="-228600">
              <a:spcBef>
                <a:spcPts val="0"/>
              </a:spcBef>
              <a:spcAft>
                <a:spcPts val="1000"/>
              </a:spcAft>
              <a:buAutoNum type="alphaLcPeriod"/>
            </a:pPr>
            <a:r>
              <a:rPr lang="en"/>
              <a:t>Liters or L (we use a capital letter here so it isn’t confused with the number 1)</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Shape 91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Scientific Theory</a:t>
            </a:r>
          </a:p>
        </p:txBody>
      </p:sp>
      <p:sp>
        <p:nvSpPr>
          <p:cNvPr id="911" name="Shape 911"/>
          <p:cNvSpPr txBox="1">
            <a:spLocks noGrp="1"/>
          </p:cNvSpPr>
          <p:nvPr>
            <p:ph type="body" idx="1"/>
          </p:nvPr>
        </p:nvSpPr>
        <p:spPr>
          <a:xfrm>
            <a:off x="311700" y="1228675"/>
            <a:ext cx="8520600" cy="3681300"/>
          </a:xfrm>
          <a:prstGeom prst="rect">
            <a:avLst/>
          </a:prstGeom>
        </p:spPr>
        <p:txBody>
          <a:bodyPr lIns="91425" tIns="91425" rIns="91425" bIns="91425" anchor="t" anchorCtr="0">
            <a:noAutofit/>
          </a:bodyPr>
          <a:lstStyle/>
          <a:p>
            <a:pPr lvl="0">
              <a:spcBef>
                <a:spcPts val="0"/>
              </a:spcBef>
              <a:buNone/>
            </a:pPr>
            <a:r>
              <a:rPr lang="en"/>
              <a:t>Repeating experiments: a key assumption in science is that experimental results can be reproduced because nature behaves in a consistent manner. Scientists expect to test on another’s investigations.</a:t>
            </a:r>
          </a:p>
          <a:p>
            <a:pPr lvl="0">
              <a:spcBef>
                <a:spcPts val="0"/>
              </a:spcBef>
              <a:buNone/>
            </a:pPr>
            <a:r>
              <a:rPr lang="en"/>
              <a:t>As evidence from numerous investigations builds up, a particular hypothesis may become so well supported that scientists consider it a theory.</a:t>
            </a:r>
          </a:p>
          <a:p>
            <a:pPr lvl="0">
              <a:spcBef>
                <a:spcPts val="0"/>
              </a:spcBef>
              <a:buNone/>
            </a:pPr>
            <a:r>
              <a:rPr lang="en"/>
              <a:t>In conversation, people may say that they have a theory - this is usually a hypothesis. In science, the word theory applies to a well-tested explanation.</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Shape 91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Are you ready for your own lab??????</a:t>
            </a:r>
          </a:p>
        </p:txBody>
      </p:sp>
      <p:sp>
        <p:nvSpPr>
          <p:cNvPr id="917" name="Shape 917"/>
          <p:cNvSpPr txBox="1">
            <a:spLocks noGrp="1"/>
          </p:cNvSpPr>
          <p:nvPr>
            <p:ph type="body" idx="1"/>
          </p:nvPr>
        </p:nvSpPr>
        <p:spPr>
          <a:xfrm>
            <a:off x="311700" y="1228675"/>
            <a:ext cx="8520600" cy="3783300"/>
          </a:xfrm>
          <a:prstGeom prst="rect">
            <a:avLst/>
          </a:prstGeom>
        </p:spPr>
        <p:txBody>
          <a:bodyPr lIns="91425" tIns="91425" rIns="91425" bIns="91425" anchor="t" anchorCtr="0">
            <a:noAutofit/>
          </a:bodyPr>
          <a:lstStyle/>
          <a:p>
            <a:pPr lvl="0">
              <a:spcBef>
                <a:spcPts val="0"/>
              </a:spcBef>
              <a:buNone/>
            </a:pPr>
            <a:r>
              <a:rPr lang="en"/>
              <a:t>Some ideas:</a:t>
            </a:r>
          </a:p>
          <a:p>
            <a:pPr lvl="0">
              <a:spcBef>
                <a:spcPts val="0"/>
              </a:spcBef>
              <a:buNone/>
            </a:pPr>
            <a:r>
              <a:rPr lang="en"/>
              <a:t>*Test reflexes </a:t>
            </a:r>
          </a:p>
          <a:p>
            <a:pPr lvl="0" indent="457200" rtl="0">
              <a:spcBef>
                <a:spcPts val="0"/>
              </a:spcBef>
              <a:buNone/>
            </a:pPr>
            <a:r>
              <a:rPr lang="en"/>
              <a:t>-sound versus sight</a:t>
            </a:r>
          </a:p>
          <a:p>
            <a:pPr lvl="0" indent="457200" rtl="0">
              <a:spcBef>
                <a:spcPts val="0"/>
              </a:spcBef>
              <a:buNone/>
            </a:pPr>
            <a:r>
              <a:rPr lang="en"/>
              <a:t>-touch: cold versus room temperature</a:t>
            </a:r>
          </a:p>
          <a:p>
            <a:pPr lvl="0" indent="457200">
              <a:spcBef>
                <a:spcPts val="0"/>
              </a:spcBef>
              <a:buNone/>
            </a:pPr>
            <a:r>
              <a:rPr lang="en"/>
              <a:t>-with or without music</a:t>
            </a:r>
          </a:p>
          <a:p>
            <a:pPr lvl="0">
              <a:spcBef>
                <a:spcPts val="0"/>
              </a:spcBef>
              <a:buNone/>
            </a:pPr>
            <a:r>
              <a:rPr lang="en"/>
              <a:t>*Test behavior of mealworms (you must obtain some materials)</a:t>
            </a:r>
          </a:p>
          <a:p>
            <a:pPr lvl="0">
              <a:spcBef>
                <a:spcPts val="0"/>
              </a:spcBef>
              <a:buNone/>
            </a:pPr>
            <a:r>
              <a:rPr lang="en"/>
              <a:t>*****All experiments must be approved!!!!!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The Metric System</a:t>
            </a:r>
          </a:p>
        </p:txBody>
      </p:sp>
      <p:sp>
        <p:nvSpPr>
          <p:cNvPr id="141" name="Shape 14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lnSpc>
                <a:spcPct val="150000"/>
              </a:lnSpc>
              <a:spcBef>
                <a:spcPts val="0"/>
              </a:spcBef>
              <a:buNone/>
            </a:pPr>
            <a:r>
              <a:rPr lang="en"/>
              <a:t>The metric system is based on tens. This makes it easy to convert because when you multiply or divide by ten, you only move the decimal point. Prefixes in the metric system tell us how much to multiply or divide by ten. The prefix is then followed by the type of measurement (meters, grams or liters).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The Metric System</a:t>
            </a:r>
          </a:p>
        </p:txBody>
      </p:sp>
      <p:sp>
        <p:nvSpPr>
          <p:cNvPr id="147" name="Shape 147"/>
          <p:cNvSpPr txBox="1">
            <a:spLocks noGrp="1"/>
          </p:cNvSpPr>
          <p:nvPr>
            <p:ph type="body" idx="1"/>
          </p:nvPr>
        </p:nvSpPr>
        <p:spPr>
          <a:xfrm>
            <a:off x="311700" y="1093850"/>
            <a:ext cx="8520600" cy="3610500"/>
          </a:xfrm>
          <a:prstGeom prst="rect">
            <a:avLst/>
          </a:prstGeom>
        </p:spPr>
        <p:txBody>
          <a:bodyPr lIns="91425" tIns="91425" rIns="91425" bIns="91425" anchor="t" anchorCtr="0">
            <a:noAutofit/>
          </a:bodyPr>
          <a:lstStyle/>
          <a:p>
            <a:pPr lvl="0">
              <a:spcBef>
                <a:spcPts val="0"/>
              </a:spcBef>
              <a:buNone/>
            </a:pPr>
            <a:r>
              <a:rPr lang="en"/>
              <a:t>kilo (k)= x 1000</a:t>
            </a:r>
          </a:p>
          <a:p>
            <a:pPr lvl="0">
              <a:spcBef>
                <a:spcPts val="0"/>
              </a:spcBef>
              <a:buNone/>
            </a:pPr>
            <a:r>
              <a:rPr lang="en"/>
              <a:t>hecto (h)= x 100</a:t>
            </a:r>
          </a:p>
          <a:p>
            <a:pPr lvl="0">
              <a:spcBef>
                <a:spcPts val="0"/>
              </a:spcBef>
              <a:buNone/>
            </a:pPr>
            <a:r>
              <a:rPr lang="en"/>
              <a:t>deka (da)= x 10</a:t>
            </a:r>
          </a:p>
          <a:p>
            <a:pPr lvl="0">
              <a:spcBef>
                <a:spcPts val="0"/>
              </a:spcBef>
              <a:buNone/>
            </a:pPr>
            <a:r>
              <a:rPr lang="en"/>
              <a:t>(no prefix) = x 1</a:t>
            </a:r>
          </a:p>
          <a:p>
            <a:pPr lvl="0">
              <a:spcBef>
                <a:spcPts val="0"/>
              </a:spcBef>
              <a:buNone/>
            </a:pPr>
            <a:r>
              <a:rPr lang="en"/>
              <a:t>deci (d)= x 0.1</a:t>
            </a:r>
          </a:p>
          <a:p>
            <a:pPr lvl="0">
              <a:spcBef>
                <a:spcPts val="0"/>
              </a:spcBef>
              <a:buNone/>
            </a:pPr>
            <a:r>
              <a:rPr lang="en"/>
              <a:t>centi (c)= x 0.01</a:t>
            </a:r>
          </a:p>
          <a:p>
            <a:pPr lvl="0">
              <a:spcBef>
                <a:spcPts val="0"/>
              </a:spcBef>
              <a:buNone/>
            </a:pPr>
            <a:r>
              <a:rPr lang="en"/>
              <a:t>milli (m)= x 0.001</a:t>
            </a:r>
          </a:p>
        </p:txBody>
      </p:sp>
      <p:pic>
        <p:nvPicPr>
          <p:cNvPr id="148" name="Shape 148"/>
          <p:cNvPicPr preferRelativeResize="0"/>
          <p:nvPr/>
        </p:nvPicPr>
        <p:blipFill>
          <a:blip r:embed="rId3">
            <a:alphaModFix/>
          </a:blip>
          <a:stretch>
            <a:fillRect/>
          </a:stretch>
        </p:blipFill>
        <p:spPr>
          <a:xfrm>
            <a:off x="3073850" y="1525985"/>
            <a:ext cx="5758450" cy="23609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Metric conversion practice:</a:t>
            </a:r>
          </a:p>
        </p:txBody>
      </p:sp>
      <p:sp>
        <p:nvSpPr>
          <p:cNvPr id="154" name="Shape 15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Let’s do a couple of examples of conversion.</a:t>
            </a:r>
          </a:p>
          <a:p>
            <a:pPr marL="457200" lvl="0" indent="-228600" rtl="0">
              <a:spcBef>
                <a:spcPts val="0"/>
              </a:spcBef>
              <a:buAutoNum type="arabicPeriod"/>
            </a:pPr>
            <a:r>
              <a:rPr lang="en"/>
              <a:t>Convert 178,000g to kg.</a:t>
            </a:r>
          </a:p>
          <a:p>
            <a:pPr marL="914400" lvl="1" indent="-228600" rtl="0">
              <a:spcBef>
                <a:spcPts val="0"/>
              </a:spcBef>
              <a:buAutoNum type="alphaLcPeriod"/>
            </a:pPr>
            <a:r>
              <a:rPr lang="en"/>
              <a:t>178kg - it takes 3 jumps to move the decimal from 1,000 to 1. so you move the decimal 3 places.</a:t>
            </a:r>
          </a:p>
          <a:p>
            <a:pPr marL="457200" lvl="0" indent="-228600" rtl="0">
              <a:spcBef>
                <a:spcPts val="0"/>
              </a:spcBef>
              <a:buAutoNum type="arabicPeriod"/>
            </a:pPr>
            <a:r>
              <a:rPr lang="en"/>
              <a:t>Convert 4L to mL, rounding to the nearest ones place.</a:t>
            </a:r>
          </a:p>
          <a:p>
            <a:pPr marL="914400" lvl="1" indent="-228600" rtl="0">
              <a:spcBef>
                <a:spcPts val="0"/>
              </a:spcBef>
              <a:buAutoNum type="alphaLcPeriod"/>
            </a:pPr>
            <a:r>
              <a:rPr lang="en"/>
              <a:t>4,000mL - there are three jumps to move the decimal from 0.001 to 1. so you move the decimal 3 places.</a:t>
            </a:r>
          </a:p>
          <a:p>
            <a:pPr lvl="0">
              <a:spcBef>
                <a:spcPts val="0"/>
              </a:spcBef>
              <a:buNone/>
            </a:pPr>
            <a:r>
              <a:rPr lang="en"/>
              <a:t>In your workbook, do the conversion practice on your own.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Day 2</a:t>
            </a:r>
          </a:p>
        </p:txBody>
      </p:sp>
      <p:sp>
        <p:nvSpPr>
          <p:cNvPr id="160" name="Shape 160"/>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96500" y="292850"/>
            <a:ext cx="8761200" cy="801000"/>
          </a:xfrm>
          <a:prstGeom prst="rect">
            <a:avLst/>
          </a:prstGeom>
        </p:spPr>
        <p:txBody>
          <a:bodyPr lIns="91425" tIns="91425" rIns="91425" bIns="91425" anchor="t" anchorCtr="0">
            <a:noAutofit/>
          </a:bodyPr>
          <a:lstStyle/>
          <a:p>
            <a:pPr lvl="0">
              <a:spcBef>
                <a:spcPts val="0"/>
              </a:spcBef>
              <a:buNone/>
            </a:pPr>
            <a:r>
              <a:rPr lang="en"/>
              <a:t>Check your answers! (remember: don’t leave numbers naked)</a:t>
            </a:r>
          </a:p>
        </p:txBody>
      </p:sp>
      <p:sp>
        <p:nvSpPr>
          <p:cNvPr id="166" name="Shape 166"/>
          <p:cNvSpPr txBox="1">
            <a:spLocks noGrp="1"/>
          </p:cNvSpPr>
          <p:nvPr>
            <p:ph type="body" idx="1"/>
          </p:nvPr>
        </p:nvSpPr>
        <p:spPr>
          <a:xfrm>
            <a:off x="311700" y="1228675"/>
            <a:ext cx="4126800" cy="3340200"/>
          </a:xfrm>
          <a:prstGeom prst="rect">
            <a:avLst/>
          </a:prstGeom>
        </p:spPr>
        <p:txBody>
          <a:bodyPr lIns="91425" tIns="91425" rIns="91425" bIns="91425" anchor="t" anchorCtr="0">
            <a:noAutofit/>
          </a:bodyPr>
          <a:lstStyle/>
          <a:p>
            <a:pPr marL="457200" lvl="0" indent="-228600" rtl="0">
              <a:spcBef>
                <a:spcPts val="0"/>
              </a:spcBef>
              <a:buAutoNum type="arabicPeriod"/>
            </a:pPr>
            <a:r>
              <a:rPr lang="en"/>
              <a:t>60 mm</a:t>
            </a:r>
          </a:p>
          <a:p>
            <a:pPr marL="457200" lvl="0" indent="-228600" rtl="0">
              <a:spcBef>
                <a:spcPts val="0"/>
              </a:spcBef>
              <a:buAutoNum type="arabicPeriod"/>
            </a:pPr>
            <a:r>
              <a:rPr lang="en"/>
              <a:t>5,800 cg</a:t>
            </a:r>
          </a:p>
          <a:p>
            <a:pPr marL="457200" lvl="0" indent="-228600" rtl="0">
              <a:spcBef>
                <a:spcPts val="0"/>
              </a:spcBef>
              <a:buAutoNum type="arabicPeriod"/>
            </a:pPr>
            <a:r>
              <a:rPr lang="en"/>
              <a:t>1,000 mL</a:t>
            </a:r>
          </a:p>
          <a:p>
            <a:pPr marL="457200" lvl="0" indent="-228600" rtl="0">
              <a:spcBef>
                <a:spcPts val="0"/>
              </a:spcBef>
              <a:buAutoNum type="arabicPeriod"/>
            </a:pPr>
            <a:r>
              <a:rPr lang="en"/>
              <a:t>783,000 cm</a:t>
            </a:r>
          </a:p>
          <a:p>
            <a:pPr marL="457200" lvl="0" indent="-228600" rtl="0">
              <a:spcBef>
                <a:spcPts val="0"/>
              </a:spcBef>
              <a:buAutoNum type="arabicPeriod"/>
            </a:pPr>
            <a:r>
              <a:rPr lang="en"/>
              <a:t>40,000 mg</a:t>
            </a:r>
          </a:p>
          <a:p>
            <a:pPr marL="457200" lvl="0" indent="-228600" rtl="0">
              <a:spcBef>
                <a:spcPts val="0"/>
              </a:spcBef>
              <a:buAutoNum type="arabicPeriod"/>
            </a:pPr>
            <a:r>
              <a:rPr lang="en"/>
              <a:t>570,000 cL</a:t>
            </a:r>
          </a:p>
          <a:p>
            <a:pPr marL="457200" lvl="0" indent="-228600" rtl="0">
              <a:spcBef>
                <a:spcPts val="0"/>
              </a:spcBef>
              <a:buAutoNum type="arabicPeriod"/>
            </a:pPr>
            <a:r>
              <a:rPr lang="en"/>
              <a:t>80,000 m</a:t>
            </a:r>
          </a:p>
          <a:p>
            <a:pPr marL="457200" lvl="0" indent="-228600" rtl="0">
              <a:spcBef>
                <a:spcPts val="0"/>
              </a:spcBef>
              <a:buAutoNum type="arabicPeriod"/>
            </a:pPr>
            <a:r>
              <a:rPr lang="en"/>
              <a:t>8,000 cg</a:t>
            </a:r>
          </a:p>
          <a:p>
            <a:pPr marL="457200" lvl="0" indent="-228600" rtl="0">
              <a:spcBef>
                <a:spcPts val="0"/>
              </a:spcBef>
              <a:buAutoNum type="arabicPeriod"/>
            </a:pPr>
            <a:r>
              <a:rPr lang="en"/>
              <a:t>3,200 mL</a:t>
            </a:r>
          </a:p>
          <a:p>
            <a:pPr marL="457200" lvl="0" indent="-228600">
              <a:spcBef>
                <a:spcPts val="0"/>
              </a:spcBef>
              <a:buAutoNum type="arabicPeriod"/>
            </a:pPr>
            <a:r>
              <a:rPr lang="en"/>
              <a:t>1,000 cm</a:t>
            </a:r>
          </a:p>
        </p:txBody>
      </p:sp>
      <p:sp>
        <p:nvSpPr>
          <p:cNvPr id="167" name="Shape 167"/>
          <p:cNvSpPr txBox="1">
            <a:spLocks noGrp="1"/>
          </p:cNvSpPr>
          <p:nvPr>
            <p:ph type="body" idx="1"/>
          </p:nvPr>
        </p:nvSpPr>
        <p:spPr>
          <a:xfrm>
            <a:off x="4507775" y="1228675"/>
            <a:ext cx="4372200" cy="3340200"/>
          </a:xfrm>
          <a:prstGeom prst="rect">
            <a:avLst/>
          </a:prstGeom>
        </p:spPr>
        <p:txBody>
          <a:bodyPr lIns="91425" tIns="91425" rIns="91425" bIns="91425" anchor="t" anchorCtr="0">
            <a:noAutofit/>
          </a:bodyPr>
          <a:lstStyle/>
          <a:p>
            <a:pPr marL="457200" lvl="0" indent="-228600" rtl="0">
              <a:spcBef>
                <a:spcPts val="0"/>
              </a:spcBef>
              <a:buAutoNum type="arabicPeriod"/>
            </a:pPr>
            <a:r>
              <a:rPr lang="en"/>
              <a:t>9 hg</a:t>
            </a:r>
          </a:p>
          <a:p>
            <a:pPr marL="457200" lvl="0" indent="-228600" rtl="0">
              <a:spcBef>
                <a:spcPts val="0"/>
              </a:spcBef>
              <a:buAutoNum type="arabicPeriod"/>
            </a:pPr>
            <a:r>
              <a:rPr lang="en"/>
              <a:t>19 daL</a:t>
            </a:r>
          </a:p>
          <a:p>
            <a:pPr marL="457200" lvl="0" indent="-228600" rtl="0">
              <a:spcBef>
                <a:spcPts val="0"/>
              </a:spcBef>
              <a:buAutoNum type="arabicPeriod"/>
            </a:pPr>
            <a:r>
              <a:rPr lang="en"/>
              <a:t>8.2 m</a:t>
            </a:r>
          </a:p>
          <a:p>
            <a:pPr marL="457200" lvl="0" indent="-228600" rtl="0">
              <a:spcBef>
                <a:spcPts val="0"/>
              </a:spcBef>
              <a:buAutoNum type="arabicPeriod"/>
            </a:pPr>
            <a:r>
              <a:rPr lang="en"/>
              <a:t>3 cg</a:t>
            </a:r>
          </a:p>
          <a:p>
            <a:pPr marL="457200" lvl="0" indent="-228600" rtl="0">
              <a:spcBef>
                <a:spcPts val="0"/>
              </a:spcBef>
              <a:buAutoNum type="arabicPeriod"/>
            </a:pPr>
            <a:r>
              <a:rPr lang="en"/>
              <a:t>2 kL</a:t>
            </a:r>
          </a:p>
          <a:p>
            <a:pPr marL="457200" lvl="0" indent="-228600" rtl="0">
              <a:spcBef>
                <a:spcPts val="0"/>
              </a:spcBef>
              <a:buAutoNum type="arabicPeriod"/>
            </a:pPr>
            <a:r>
              <a:rPr lang="en"/>
              <a:t>6.2 cm</a:t>
            </a:r>
          </a:p>
          <a:p>
            <a:pPr marL="457200" lvl="0" indent="-228600" rtl="0">
              <a:spcBef>
                <a:spcPts val="0"/>
              </a:spcBef>
              <a:buAutoNum type="arabicPeriod"/>
            </a:pPr>
            <a:r>
              <a:rPr lang="en"/>
              <a:t>0.24 g</a:t>
            </a:r>
          </a:p>
          <a:p>
            <a:pPr marL="457200" lvl="0" indent="-228600" rtl="0">
              <a:spcBef>
                <a:spcPts val="0"/>
              </a:spcBef>
              <a:buAutoNum type="arabicPeriod"/>
            </a:pPr>
            <a:r>
              <a:rPr lang="en"/>
              <a:t>3 cL</a:t>
            </a:r>
          </a:p>
          <a:p>
            <a:pPr marL="457200" lvl="0" indent="-228600" rtl="0">
              <a:spcBef>
                <a:spcPts val="0"/>
              </a:spcBef>
              <a:buAutoNum type="arabicPeriod"/>
            </a:pPr>
            <a:r>
              <a:rPr lang="en"/>
              <a:t>8.92 m</a:t>
            </a:r>
          </a:p>
          <a:p>
            <a:pPr marL="457200" lvl="0" indent="-228600" rtl="0">
              <a:spcBef>
                <a:spcPts val="0"/>
              </a:spcBef>
              <a:buAutoNum type="arabicPeriod"/>
            </a:pPr>
            <a:r>
              <a:rPr lang="en"/>
              <a:t>9.61 kg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 is Science?</a:t>
            </a:r>
          </a:p>
        </p:txBody>
      </p:sp>
      <p:sp>
        <p:nvSpPr>
          <p:cNvPr id="63" name="Shape 6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Science is an organized way of using evidence to learn about the natural world.</a:t>
            </a:r>
          </a:p>
          <a:p>
            <a:pPr lvl="0">
              <a:spcBef>
                <a:spcPts val="0"/>
              </a:spcBef>
              <a:buNone/>
            </a:pPr>
            <a:r>
              <a:rPr lang="en"/>
              <a:t>The three goals of science are:</a:t>
            </a:r>
          </a:p>
          <a:p>
            <a:pPr marL="457200" lvl="0" indent="-228600" rtl="0">
              <a:spcBef>
                <a:spcPts val="0"/>
              </a:spcBef>
              <a:buAutoNum type="arabicPeriod"/>
            </a:pPr>
            <a:r>
              <a:rPr lang="en"/>
              <a:t>To investigate and understand the natural world</a:t>
            </a:r>
          </a:p>
          <a:p>
            <a:pPr marL="457200" lvl="0" indent="-228600" rtl="0">
              <a:spcBef>
                <a:spcPts val="0"/>
              </a:spcBef>
              <a:buAutoNum type="arabicPeriod"/>
            </a:pPr>
            <a:r>
              <a:rPr lang="en"/>
              <a:t>To explain events in the natural world</a:t>
            </a:r>
          </a:p>
          <a:p>
            <a:pPr marL="457200" lvl="0" indent="-228600">
              <a:spcBef>
                <a:spcPts val="0"/>
              </a:spcBef>
              <a:buAutoNum type="arabicPeriod"/>
            </a:pPr>
            <a:r>
              <a:rPr lang="en"/>
              <a:t>To use those explanations to make useful predictions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Taking Measurements and Using Tools</a:t>
            </a:r>
          </a:p>
        </p:txBody>
      </p:sp>
      <p:sp>
        <p:nvSpPr>
          <p:cNvPr id="173" name="Shape 17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spcAft>
                <a:spcPts val="1000"/>
              </a:spcAft>
              <a:buAutoNum type="arabicPeriod"/>
            </a:pPr>
            <a:r>
              <a:rPr lang="en"/>
              <a:t>What tool do we use to measure length?</a:t>
            </a:r>
          </a:p>
          <a:p>
            <a:pPr marL="914400" lvl="1" indent="-228600" rtl="0">
              <a:spcBef>
                <a:spcPts val="0"/>
              </a:spcBef>
              <a:spcAft>
                <a:spcPts val="1000"/>
              </a:spcAft>
              <a:buAutoNum type="alphaLcPeriod"/>
            </a:pPr>
            <a:r>
              <a:rPr lang="en"/>
              <a:t>Meter stick (ruler in cm)</a:t>
            </a:r>
          </a:p>
          <a:p>
            <a:pPr marL="457200" lvl="0" indent="-228600" rtl="0">
              <a:spcBef>
                <a:spcPts val="0"/>
              </a:spcBef>
              <a:spcAft>
                <a:spcPts val="1000"/>
              </a:spcAft>
              <a:buAutoNum type="arabicPeriod"/>
            </a:pPr>
            <a:r>
              <a:rPr lang="en"/>
              <a:t>What tool do we use to measure mass?</a:t>
            </a:r>
          </a:p>
          <a:p>
            <a:pPr marL="914400" lvl="1" indent="-228600" rtl="0">
              <a:spcBef>
                <a:spcPts val="0"/>
              </a:spcBef>
              <a:spcAft>
                <a:spcPts val="1000"/>
              </a:spcAft>
              <a:buAutoNum type="alphaLcPeriod"/>
            </a:pPr>
            <a:r>
              <a:rPr lang="en"/>
              <a:t>Triple beam balance (scale)</a:t>
            </a:r>
          </a:p>
          <a:p>
            <a:pPr marL="457200" lvl="0" indent="-228600" rtl="0">
              <a:spcBef>
                <a:spcPts val="0"/>
              </a:spcBef>
              <a:spcAft>
                <a:spcPts val="1000"/>
              </a:spcAft>
              <a:buAutoNum type="arabicPeriod"/>
            </a:pPr>
            <a:r>
              <a:rPr lang="en"/>
              <a:t>What tool do we use to measure volume?</a:t>
            </a:r>
          </a:p>
          <a:p>
            <a:pPr marL="914400" lvl="1" indent="-228600" rtl="0">
              <a:spcBef>
                <a:spcPts val="0"/>
              </a:spcBef>
              <a:spcAft>
                <a:spcPts val="1000"/>
              </a:spcAft>
              <a:buAutoNum type="alphaLcPeriod"/>
            </a:pPr>
            <a:r>
              <a:rPr lang="en"/>
              <a:t>For a regular object (ie: cube): meter stick length x width x height</a:t>
            </a:r>
          </a:p>
          <a:p>
            <a:pPr marL="914400" lvl="1" indent="-228600" rtl="0">
              <a:spcBef>
                <a:spcPts val="0"/>
              </a:spcBef>
              <a:spcAft>
                <a:spcPts val="1000"/>
              </a:spcAft>
              <a:buAutoNum type="alphaLcPeriod"/>
            </a:pPr>
            <a:r>
              <a:rPr lang="en"/>
              <a:t>For irregular objects or liquid: graduated cylinder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Meter Stick</a:t>
            </a:r>
          </a:p>
        </p:txBody>
      </p:sp>
      <p:sp>
        <p:nvSpPr>
          <p:cNvPr id="179" name="Shape 17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80" name="Shape 180"/>
          <p:cNvPicPr preferRelativeResize="0"/>
          <p:nvPr/>
        </p:nvPicPr>
        <p:blipFill>
          <a:blip r:embed="rId3">
            <a:alphaModFix/>
          </a:blip>
          <a:stretch>
            <a:fillRect/>
          </a:stretch>
        </p:blipFill>
        <p:spPr>
          <a:xfrm>
            <a:off x="2392597" y="292847"/>
            <a:ext cx="4458334" cy="4458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Triple Beam Balance</a:t>
            </a:r>
          </a:p>
        </p:txBody>
      </p:sp>
      <p:sp>
        <p:nvSpPr>
          <p:cNvPr id="186" name="Shape 18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87" name="Shape 187"/>
          <p:cNvPicPr preferRelativeResize="0"/>
          <p:nvPr/>
        </p:nvPicPr>
        <p:blipFill>
          <a:blip r:embed="rId3">
            <a:alphaModFix/>
          </a:blip>
          <a:stretch>
            <a:fillRect/>
          </a:stretch>
        </p:blipFill>
        <p:spPr>
          <a:xfrm>
            <a:off x="259800" y="1280787"/>
            <a:ext cx="8572500" cy="3552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292850"/>
            <a:ext cx="8520600" cy="1440900"/>
          </a:xfrm>
          <a:prstGeom prst="rect">
            <a:avLst/>
          </a:prstGeom>
        </p:spPr>
        <p:txBody>
          <a:bodyPr lIns="91425" tIns="91425" rIns="91425" bIns="91425" anchor="t" anchorCtr="0">
            <a:noAutofit/>
          </a:bodyPr>
          <a:lstStyle/>
          <a:p>
            <a:pPr lvl="0">
              <a:spcBef>
                <a:spcPts val="0"/>
              </a:spcBef>
              <a:buNone/>
            </a:pPr>
            <a:r>
              <a:rPr lang="en"/>
              <a:t>These can be used to mix liquids or heat them, but they are not for precise measurements</a:t>
            </a:r>
          </a:p>
        </p:txBody>
      </p:sp>
      <p:sp>
        <p:nvSpPr>
          <p:cNvPr id="193" name="Shape 193"/>
          <p:cNvSpPr txBox="1">
            <a:spLocks noGrp="1"/>
          </p:cNvSpPr>
          <p:nvPr>
            <p:ph type="body" idx="1"/>
          </p:nvPr>
        </p:nvSpPr>
        <p:spPr>
          <a:xfrm>
            <a:off x="311700" y="1618175"/>
            <a:ext cx="8520600" cy="2950800"/>
          </a:xfrm>
          <a:prstGeom prst="rect">
            <a:avLst/>
          </a:prstGeom>
        </p:spPr>
        <p:txBody>
          <a:bodyPr lIns="91425" tIns="91425" rIns="91425" bIns="91425" anchor="t" anchorCtr="0">
            <a:noAutofit/>
          </a:bodyPr>
          <a:lstStyle/>
          <a:p>
            <a:pPr marL="914400" lvl="0" indent="0">
              <a:spcBef>
                <a:spcPts val="0"/>
              </a:spcBef>
              <a:buNone/>
            </a:pPr>
            <a:r>
              <a:rPr lang="en"/>
              <a:t>Beaker			  Erlenmeyer Flask		Florence Flask</a:t>
            </a:r>
          </a:p>
        </p:txBody>
      </p:sp>
      <p:pic>
        <p:nvPicPr>
          <p:cNvPr id="194" name="Shape 194"/>
          <p:cNvPicPr preferRelativeResize="0"/>
          <p:nvPr/>
        </p:nvPicPr>
        <p:blipFill>
          <a:blip r:embed="rId3">
            <a:alphaModFix/>
          </a:blip>
          <a:stretch>
            <a:fillRect/>
          </a:stretch>
        </p:blipFill>
        <p:spPr>
          <a:xfrm>
            <a:off x="461675" y="2242762"/>
            <a:ext cx="2533875" cy="2533875"/>
          </a:xfrm>
          <a:prstGeom prst="rect">
            <a:avLst/>
          </a:prstGeom>
          <a:noFill/>
          <a:ln>
            <a:noFill/>
          </a:ln>
        </p:spPr>
      </p:pic>
      <p:pic>
        <p:nvPicPr>
          <p:cNvPr id="195" name="Shape 195"/>
          <p:cNvPicPr preferRelativeResize="0"/>
          <p:nvPr/>
        </p:nvPicPr>
        <p:blipFill>
          <a:blip r:embed="rId4">
            <a:alphaModFix/>
          </a:blip>
          <a:stretch>
            <a:fillRect/>
          </a:stretch>
        </p:blipFill>
        <p:spPr>
          <a:xfrm>
            <a:off x="3439460" y="2034312"/>
            <a:ext cx="2265077" cy="2950800"/>
          </a:xfrm>
          <a:prstGeom prst="rect">
            <a:avLst/>
          </a:prstGeom>
          <a:noFill/>
          <a:ln>
            <a:noFill/>
          </a:ln>
        </p:spPr>
      </p:pic>
      <p:pic>
        <p:nvPicPr>
          <p:cNvPr id="196" name="Shape 196"/>
          <p:cNvPicPr preferRelativeResize="0"/>
          <p:nvPr/>
        </p:nvPicPr>
        <p:blipFill>
          <a:blip r:embed="rId5">
            <a:alphaModFix/>
          </a:blip>
          <a:stretch>
            <a:fillRect/>
          </a:stretch>
        </p:blipFill>
        <p:spPr>
          <a:xfrm>
            <a:off x="6680125" y="2130575"/>
            <a:ext cx="1409700" cy="2438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Graduated Cylinder</a:t>
            </a:r>
          </a:p>
        </p:txBody>
      </p:sp>
      <p:sp>
        <p:nvSpPr>
          <p:cNvPr id="202" name="Shape 202"/>
          <p:cNvSpPr txBox="1">
            <a:spLocks noGrp="1"/>
          </p:cNvSpPr>
          <p:nvPr>
            <p:ph type="body" idx="1"/>
          </p:nvPr>
        </p:nvSpPr>
        <p:spPr>
          <a:xfrm>
            <a:off x="311700" y="1304875"/>
            <a:ext cx="8520600" cy="3340200"/>
          </a:xfrm>
          <a:prstGeom prst="rect">
            <a:avLst/>
          </a:prstGeom>
        </p:spPr>
        <p:txBody>
          <a:bodyPr lIns="91425" tIns="91425" rIns="91425" bIns="91425" anchor="t" anchorCtr="0">
            <a:noAutofit/>
          </a:bodyPr>
          <a:lstStyle/>
          <a:p>
            <a:pPr lvl="0">
              <a:spcBef>
                <a:spcPts val="0"/>
              </a:spcBef>
              <a:buNone/>
            </a:pPr>
            <a:r>
              <a:rPr lang="en"/>
              <a:t>He’s the expert on</a:t>
            </a:r>
          </a:p>
          <a:p>
            <a:pPr lvl="0">
              <a:spcBef>
                <a:spcPts val="0"/>
              </a:spcBef>
              <a:buNone/>
            </a:pPr>
            <a:r>
              <a:rPr lang="en"/>
              <a:t>measuring liquids!!</a:t>
            </a:r>
          </a:p>
        </p:txBody>
      </p:sp>
      <p:pic>
        <p:nvPicPr>
          <p:cNvPr id="203" name="Shape 203"/>
          <p:cNvPicPr preferRelativeResize="0"/>
          <p:nvPr/>
        </p:nvPicPr>
        <p:blipFill>
          <a:blip r:embed="rId3">
            <a:alphaModFix/>
          </a:blip>
          <a:stretch>
            <a:fillRect/>
          </a:stretch>
        </p:blipFill>
        <p:spPr>
          <a:xfrm>
            <a:off x="4161024" y="157599"/>
            <a:ext cx="3453350" cy="4598850"/>
          </a:xfrm>
          <a:prstGeom prst="rect">
            <a:avLst/>
          </a:prstGeom>
          <a:noFill/>
          <a:ln>
            <a:noFill/>
          </a:ln>
        </p:spPr>
      </p:pic>
      <p:pic>
        <p:nvPicPr>
          <p:cNvPr id="204" name="Shape 204"/>
          <p:cNvPicPr preferRelativeResize="0"/>
          <p:nvPr/>
        </p:nvPicPr>
        <p:blipFill>
          <a:blip r:embed="rId4">
            <a:alphaModFix/>
          </a:blip>
          <a:stretch>
            <a:fillRect/>
          </a:stretch>
        </p:blipFill>
        <p:spPr>
          <a:xfrm>
            <a:off x="807531" y="2489431"/>
            <a:ext cx="2266999" cy="2267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Proper reading of graduated cylinder:</a:t>
            </a:r>
          </a:p>
        </p:txBody>
      </p:sp>
      <p:sp>
        <p:nvSpPr>
          <p:cNvPr id="210" name="Shape 21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lnSpc>
                <a:spcPct val="150000"/>
              </a:lnSpc>
              <a:spcBef>
                <a:spcPts val="0"/>
              </a:spcBef>
              <a:buAutoNum type="arabicPeriod"/>
            </a:pPr>
            <a:r>
              <a:rPr lang="en"/>
              <a:t>Place graduated cylinder on a flat surface</a:t>
            </a:r>
          </a:p>
          <a:p>
            <a:pPr marL="457200" lvl="0" indent="-228600" rtl="0">
              <a:lnSpc>
                <a:spcPct val="150000"/>
              </a:lnSpc>
              <a:spcBef>
                <a:spcPts val="0"/>
              </a:spcBef>
              <a:buAutoNum type="arabicPeriod"/>
            </a:pPr>
            <a:r>
              <a:rPr lang="en" b="1"/>
              <a:t>Bend down</a:t>
            </a:r>
            <a:r>
              <a:rPr lang="en"/>
              <a:t> to read it at eye level</a:t>
            </a:r>
          </a:p>
          <a:p>
            <a:pPr marL="457200" lvl="0" indent="-228600">
              <a:lnSpc>
                <a:spcPct val="150000"/>
              </a:lnSpc>
              <a:spcBef>
                <a:spcPts val="0"/>
              </a:spcBef>
              <a:buAutoNum type="arabicPeriod"/>
            </a:pPr>
            <a:r>
              <a:rPr lang="en"/>
              <a:t>Measure liquid from bottom of meniscus</a:t>
            </a:r>
          </a:p>
          <a:p>
            <a:pPr lvl="0">
              <a:lnSpc>
                <a:spcPct val="150000"/>
              </a:lnSpc>
              <a:spcBef>
                <a:spcPts val="0"/>
              </a:spcBef>
              <a:spcAft>
                <a:spcPts val="0"/>
              </a:spcAft>
              <a:buNone/>
            </a:pPr>
            <a:r>
              <a:rPr lang="en"/>
              <a:t>* Meniscus: the curved upper surface </a:t>
            </a:r>
          </a:p>
          <a:p>
            <a:pPr lvl="0" rtl="0">
              <a:lnSpc>
                <a:spcPct val="150000"/>
              </a:lnSpc>
              <a:spcBef>
                <a:spcPts val="0"/>
              </a:spcBef>
              <a:spcAft>
                <a:spcPts val="0"/>
              </a:spcAft>
              <a:buNone/>
            </a:pPr>
            <a:r>
              <a:rPr lang="en"/>
              <a:t>of a liquid in a tube </a:t>
            </a:r>
          </a:p>
          <a:p>
            <a:pPr lvl="0" rtl="0">
              <a:lnSpc>
                <a:spcPct val="150000"/>
              </a:lnSpc>
              <a:spcBef>
                <a:spcPts val="0"/>
              </a:spcBef>
              <a:buNone/>
            </a:pPr>
            <a:endParaRPr/>
          </a:p>
        </p:txBody>
      </p:sp>
      <p:pic>
        <p:nvPicPr>
          <p:cNvPr id="211" name="Shape 211"/>
          <p:cNvPicPr preferRelativeResize="0"/>
          <p:nvPr/>
        </p:nvPicPr>
        <p:blipFill>
          <a:blip r:embed="rId3">
            <a:alphaModFix/>
          </a:blip>
          <a:stretch>
            <a:fillRect/>
          </a:stretch>
        </p:blipFill>
        <p:spPr>
          <a:xfrm>
            <a:off x="6182637" y="2134100"/>
            <a:ext cx="2257425" cy="2076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Lab Safety</a:t>
            </a:r>
          </a:p>
        </p:txBody>
      </p:sp>
      <p:sp>
        <p:nvSpPr>
          <p:cNvPr id="217" name="Shape 21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2000"/>
              <a:t>All students should be able to work in safe laboratories.  Permission to work in the science laboratory is a privilege.  All students are financially responsible for lost or damaged equipment due to negligent or irresponsible behavior or failure to follow directions.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Lab Safety</a:t>
            </a:r>
          </a:p>
        </p:txBody>
      </p:sp>
      <p:sp>
        <p:nvSpPr>
          <p:cNvPr id="223" name="Shape 22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1.  Never perform unauthorized experiments or use any equipment or instruments without proper instruction.  Follow all instructions given by the instructor including special direction for all individual experiments. </a:t>
            </a:r>
          </a:p>
        </p:txBody>
      </p:sp>
      <p:pic>
        <p:nvPicPr>
          <p:cNvPr id="224" name="Shape 224"/>
          <p:cNvPicPr preferRelativeResize="0"/>
          <p:nvPr/>
        </p:nvPicPr>
        <p:blipFill>
          <a:blip r:embed="rId3">
            <a:alphaModFix/>
          </a:blip>
          <a:stretch>
            <a:fillRect/>
          </a:stretch>
        </p:blipFill>
        <p:spPr>
          <a:xfrm>
            <a:off x="1007775" y="2679349"/>
            <a:ext cx="7291198" cy="24641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Lab Safety</a:t>
            </a:r>
          </a:p>
        </p:txBody>
      </p:sp>
      <p:sp>
        <p:nvSpPr>
          <p:cNvPr id="230" name="Shape 23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2.  Do not enter the stock/supply rooms.  Do not work in the lab unless the instructor is present and you have instructor permission.</a:t>
            </a:r>
          </a:p>
        </p:txBody>
      </p:sp>
      <p:pic>
        <p:nvPicPr>
          <p:cNvPr id="231" name="Shape 231"/>
          <p:cNvPicPr preferRelativeResize="0"/>
          <p:nvPr/>
        </p:nvPicPr>
        <p:blipFill>
          <a:blip r:embed="rId3">
            <a:alphaModFix/>
          </a:blip>
          <a:stretch>
            <a:fillRect/>
          </a:stretch>
        </p:blipFill>
        <p:spPr>
          <a:xfrm>
            <a:off x="3980332" y="2237725"/>
            <a:ext cx="4052774" cy="29057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Lab Safety</a:t>
            </a:r>
          </a:p>
        </p:txBody>
      </p:sp>
      <p:sp>
        <p:nvSpPr>
          <p:cNvPr id="237" name="Shape 23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3.  Proper eye protection is to be worn when the potential for eye injury exists:  spilling or splashing of hot or hazardous chemicals, for example.  All spills must brought to the attention of the instructor and be cleaned up appropriately.</a:t>
            </a:r>
          </a:p>
        </p:txBody>
      </p:sp>
      <p:pic>
        <p:nvPicPr>
          <p:cNvPr id="238" name="Shape 238"/>
          <p:cNvPicPr preferRelativeResize="0"/>
          <p:nvPr/>
        </p:nvPicPr>
        <p:blipFill>
          <a:blip r:embed="rId3">
            <a:alphaModFix/>
          </a:blip>
          <a:stretch>
            <a:fillRect/>
          </a:stretch>
        </p:blipFill>
        <p:spPr>
          <a:xfrm>
            <a:off x="1042649" y="2930612"/>
            <a:ext cx="2045849" cy="2045849"/>
          </a:xfrm>
          <a:prstGeom prst="rect">
            <a:avLst/>
          </a:prstGeom>
          <a:noFill/>
          <a:ln>
            <a:noFill/>
          </a:ln>
        </p:spPr>
      </p:pic>
      <p:pic>
        <p:nvPicPr>
          <p:cNvPr id="239" name="Shape 239"/>
          <p:cNvPicPr preferRelativeResize="0"/>
          <p:nvPr/>
        </p:nvPicPr>
        <p:blipFill>
          <a:blip r:embed="rId4">
            <a:alphaModFix/>
          </a:blip>
          <a:stretch>
            <a:fillRect/>
          </a:stretch>
        </p:blipFill>
        <p:spPr>
          <a:xfrm>
            <a:off x="4259731" y="2694225"/>
            <a:ext cx="4235699" cy="2379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 type of science is Biology?</a:t>
            </a:r>
          </a:p>
        </p:txBody>
      </p:sp>
      <p:sp>
        <p:nvSpPr>
          <p:cNvPr id="69" name="Shape 6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lgn="ctr">
              <a:spcBef>
                <a:spcPts val="0"/>
              </a:spcBef>
              <a:buNone/>
            </a:pPr>
            <a:r>
              <a:rPr lang="en"/>
              <a:t>-OLOGY means the study of</a:t>
            </a:r>
          </a:p>
          <a:p>
            <a:pPr lvl="0" algn="ctr">
              <a:spcBef>
                <a:spcPts val="0"/>
              </a:spcBef>
              <a:buNone/>
            </a:pPr>
            <a:r>
              <a:rPr lang="en"/>
              <a:t>“Bio” means life</a:t>
            </a:r>
          </a:p>
          <a:p>
            <a:pPr lvl="0" algn="ctr">
              <a:spcBef>
                <a:spcPts val="0"/>
              </a:spcBef>
              <a:buNone/>
            </a:pPr>
            <a:r>
              <a:rPr lang="en"/>
              <a:t>Biology means… (drum roll, please)</a:t>
            </a:r>
          </a:p>
          <a:p>
            <a:pPr lvl="0" algn="ctr" rtl="0">
              <a:spcBef>
                <a:spcPts val="0"/>
              </a:spcBef>
              <a:buNone/>
            </a:pPr>
            <a:r>
              <a:rPr lang="en"/>
              <a:t>THE STUDY OF LIFE</a:t>
            </a:r>
          </a:p>
          <a:p>
            <a:pPr lvl="0" algn="ctr">
              <a:spcBef>
                <a:spcPts val="0"/>
              </a:spcBef>
              <a:buNone/>
            </a:pPr>
            <a:r>
              <a:rPr lang="en"/>
              <a:t>Therefore, Biology is the science that seeks to understand the living world.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Lab Safety</a:t>
            </a:r>
          </a:p>
        </p:txBody>
      </p:sp>
      <p:sp>
        <p:nvSpPr>
          <p:cNvPr id="245" name="Shape 24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4.  Proper clothing is to be worn to protect against burns and/or chemical spill.  No open shoes, sleeves below elbows or dangling jewelry are allowed in the laboratory.  Long hair is to be tied back or confined.  </a:t>
            </a:r>
          </a:p>
        </p:txBody>
      </p:sp>
      <p:pic>
        <p:nvPicPr>
          <p:cNvPr id="246" name="Shape 246"/>
          <p:cNvPicPr preferRelativeResize="0"/>
          <p:nvPr/>
        </p:nvPicPr>
        <p:blipFill>
          <a:blip r:embed="rId3">
            <a:alphaModFix/>
          </a:blip>
          <a:stretch>
            <a:fillRect/>
          </a:stretch>
        </p:blipFill>
        <p:spPr>
          <a:xfrm>
            <a:off x="6069849" y="2219225"/>
            <a:ext cx="2427250" cy="28317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Lab Safety</a:t>
            </a:r>
          </a:p>
        </p:txBody>
      </p:sp>
      <p:sp>
        <p:nvSpPr>
          <p:cNvPr id="252" name="Shape 25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5.  Do not eat or drink anything in the lab at any time.  Do not use any lab containers for food or drink.  This includes chewing gum.  Wash hands thoroughly after each lab.</a:t>
            </a:r>
          </a:p>
        </p:txBody>
      </p:sp>
      <p:pic>
        <p:nvPicPr>
          <p:cNvPr id="253" name="Shape 253"/>
          <p:cNvPicPr preferRelativeResize="0"/>
          <p:nvPr/>
        </p:nvPicPr>
        <p:blipFill>
          <a:blip r:embed="rId3">
            <a:alphaModFix/>
          </a:blip>
          <a:stretch>
            <a:fillRect/>
          </a:stretch>
        </p:blipFill>
        <p:spPr>
          <a:xfrm>
            <a:off x="2344650" y="2345424"/>
            <a:ext cx="3318974" cy="24892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Lab Safety</a:t>
            </a:r>
          </a:p>
        </p:txBody>
      </p:sp>
      <p:sp>
        <p:nvSpPr>
          <p:cNvPr id="259" name="Shape 25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6.  Consider every chemical dangerous.  Avoid inhaling fumes, pipetting by mouth, or tasting, touching or smelling any chemical unless specifically told to do so by the instructor.  </a:t>
            </a:r>
          </a:p>
        </p:txBody>
      </p:sp>
      <p:pic>
        <p:nvPicPr>
          <p:cNvPr id="260" name="Shape 260"/>
          <p:cNvPicPr preferRelativeResize="0"/>
          <p:nvPr/>
        </p:nvPicPr>
        <p:blipFill>
          <a:blip r:embed="rId3">
            <a:alphaModFix/>
          </a:blip>
          <a:stretch>
            <a:fillRect/>
          </a:stretch>
        </p:blipFill>
        <p:spPr>
          <a:xfrm>
            <a:off x="2535925" y="2565825"/>
            <a:ext cx="1390650" cy="2095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Lab Safety</a:t>
            </a:r>
          </a:p>
        </p:txBody>
      </p:sp>
      <p:sp>
        <p:nvSpPr>
          <p:cNvPr id="266" name="Shape 26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7.  Never become involved in horseplay or practical jokes.</a:t>
            </a:r>
          </a:p>
        </p:txBody>
      </p:sp>
      <p:pic>
        <p:nvPicPr>
          <p:cNvPr id="267" name="Shape 267"/>
          <p:cNvPicPr preferRelativeResize="0"/>
          <p:nvPr/>
        </p:nvPicPr>
        <p:blipFill>
          <a:blip r:embed="rId3">
            <a:alphaModFix/>
          </a:blip>
          <a:stretch>
            <a:fillRect/>
          </a:stretch>
        </p:blipFill>
        <p:spPr>
          <a:xfrm>
            <a:off x="3071774" y="1652874"/>
            <a:ext cx="2731324" cy="3274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Lab Safety</a:t>
            </a:r>
          </a:p>
        </p:txBody>
      </p:sp>
      <p:sp>
        <p:nvSpPr>
          <p:cNvPr id="273" name="Shape 27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8. Discard only those liquids or solids in the sink as indicated by the instructor.</a:t>
            </a:r>
          </a:p>
        </p:txBody>
      </p:sp>
      <p:pic>
        <p:nvPicPr>
          <p:cNvPr id="274" name="Shape 274"/>
          <p:cNvPicPr preferRelativeResize="0"/>
          <p:nvPr/>
        </p:nvPicPr>
        <p:blipFill>
          <a:blip r:embed="rId3">
            <a:alphaModFix/>
          </a:blip>
          <a:stretch>
            <a:fillRect/>
          </a:stretch>
        </p:blipFill>
        <p:spPr>
          <a:xfrm>
            <a:off x="311700" y="2115231"/>
            <a:ext cx="3525700" cy="26090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Lab Safety</a:t>
            </a:r>
          </a:p>
        </p:txBody>
      </p:sp>
      <p:sp>
        <p:nvSpPr>
          <p:cNvPr id="280" name="Shape 28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9. Keep all non-laboratory materials away from lab stations.</a:t>
            </a:r>
          </a:p>
        </p:txBody>
      </p:sp>
      <p:pic>
        <p:nvPicPr>
          <p:cNvPr id="281" name="Shape 281"/>
          <p:cNvPicPr preferRelativeResize="0"/>
          <p:nvPr/>
        </p:nvPicPr>
        <p:blipFill>
          <a:blip r:embed="rId3">
            <a:alphaModFix/>
          </a:blip>
          <a:stretch>
            <a:fillRect/>
          </a:stretch>
        </p:blipFill>
        <p:spPr>
          <a:xfrm>
            <a:off x="1300750" y="1907100"/>
            <a:ext cx="6085075" cy="30668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Lab Safety</a:t>
            </a:r>
          </a:p>
        </p:txBody>
      </p:sp>
      <p:sp>
        <p:nvSpPr>
          <p:cNvPr id="287" name="Shape 28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10. Note the location and be familiar with the operation of any safety equipment.  Do not use except in the case of an emergency.</a:t>
            </a:r>
          </a:p>
        </p:txBody>
      </p:sp>
      <p:pic>
        <p:nvPicPr>
          <p:cNvPr id="288" name="Shape 288"/>
          <p:cNvPicPr preferRelativeResize="0"/>
          <p:nvPr/>
        </p:nvPicPr>
        <p:blipFill>
          <a:blip r:embed="rId3">
            <a:alphaModFix/>
          </a:blip>
          <a:stretch>
            <a:fillRect/>
          </a:stretch>
        </p:blipFill>
        <p:spPr>
          <a:xfrm>
            <a:off x="2175550" y="2184323"/>
            <a:ext cx="4655475" cy="2772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Lab Safety</a:t>
            </a:r>
          </a:p>
        </p:txBody>
      </p:sp>
      <p:sp>
        <p:nvSpPr>
          <p:cNvPr id="294" name="Shape 29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11. Always listen to your instructor and notify her in the event of an accident!  Because each lab can be unique, there may be additional rules or procedures that may not be listed here.  It is your responsibility to pay attention and follow the directions. </a:t>
            </a:r>
          </a:p>
        </p:txBody>
      </p:sp>
      <p:pic>
        <p:nvPicPr>
          <p:cNvPr id="295" name="Shape 295"/>
          <p:cNvPicPr preferRelativeResize="0"/>
          <p:nvPr/>
        </p:nvPicPr>
        <p:blipFill>
          <a:blip r:embed="rId3">
            <a:alphaModFix/>
          </a:blip>
          <a:stretch>
            <a:fillRect/>
          </a:stretch>
        </p:blipFill>
        <p:spPr>
          <a:xfrm>
            <a:off x="3330775" y="2585899"/>
            <a:ext cx="4147524" cy="2485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Lab Safety</a:t>
            </a:r>
          </a:p>
        </p:txBody>
      </p:sp>
      <p:sp>
        <p:nvSpPr>
          <p:cNvPr id="301" name="Shape 30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12. Take proper care in cleaning the lab station before leaving. </a:t>
            </a:r>
          </a:p>
        </p:txBody>
      </p:sp>
      <p:pic>
        <p:nvPicPr>
          <p:cNvPr id="302" name="Shape 302"/>
          <p:cNvPicPr preferRelativeResize="0"/>
          <p:nvPr/>
        </p:nvPicPr>
        <p:blipFill>
          <a:blip r:embed="rId3">
            <a:alphaModFix/>
          </a:blip>
          <a:stretch>
            <a:fillRect/>
          </a:stretch>
        </p:blipFill>
        <p:spPr>
          <a:xfrm>
            <a:off x="2172502" y="1722400"/>
            <a:ext cx="5964623" cy="33401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Day 3</a:t>
            </a:r>
          </a:p>
        </p:txBody>
      </p:sp>
      <p:sp>
        <p:nvSpPr>
          <p:cNvPr id="308" name="Shape 308"/>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Characteristics of Living Things</a:t>
            </a:r>
          </a:p>
        </p:txBody>
      </p:sp>
      <p:sp>
        <p:nvSpPr>
          <p:cNvPr id="75" name="Shape 7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68300">
              <a:spcBef>
                <a:spcPts val="0"/>
              </a:spcBef>
              <a:buSzPct val="100000"/>
            </a:pPr>
            <a:r>
              <a:rPr lang="en" sz="2200"/>
              <a:t>Living things are made up of units called cells.</a:t>
            </a:r>
          </a:p>
          <a:p>
            <a:pPr marL="457200" lvl="0" indent="-368300">
              <a:spcBef>
                <a:spcPts val="0"/>
              </a:spcBef>
              <a:buSzPct val="100000"/>
            </a:pPr>
            <a:r>
              <a:rPr lang="en" sz="2200"/>
              <a:t>Living things reproduce.</a:t>
            </a:r>
          </a:p>
          <a:p>
            <a:pPr marL="457200" lvl="0" indent="-368300">
              <a:spcBef>
                <a:spcPts val="0"/>
              </a:spcBef>
              <a:buSzPct val="100000"/>
            </a:pPr>
            <a:r>
              <a:rPr lang="en" sz="2200"/>
              <a:t>Living things are based on a universal genetic code.</a:t>
            </a:r>
          </a:p>
          <a:p>
            <a:pPr marL="457200" lvl="0" indent="-368300">
              <a:spcBef>
                <a:spcPts val="0"/>
              </a:spcBef>
              <a:buSzPct val="100000"/>
            </a:pPr>
            <a:r>
              <a:rPr lang="en" sz="2200"/>
              <a:t>Living things grow and develop.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Measurement Lab</a:t>
            </a:r>
          </a:p>
        </p:txBody>
      </p:sp>
      <p:sp>
        <p:nvSpPr>
          <p:cNvPr id="314" name="Shape 314"/>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Day 4</a:t>
            </a:r>
          </a:p>
        </p:txBody>
      </p:sp>
      <p:sp>
        <p:nvSpPr>
          <p:cNvPr id="320" name="Shape 320"/>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Now we can start to make some observations:</a:t>
            </a:r>
          </a:p>
        </p:txBody>
      </p:sp>
      <p:sp>
        <p:nvSpPr>
          <p:cNvPr id="326" name="Shape 32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2400"/>
              <a:t>On the following slide, there is a picture. In your workbook, write as many descriptive observations as you can. </a:t>
            </a:r>
          </a:p>
          <a:p>
            <a:pPr lvl="0">
              <a:spcBef>
                <a:spcPts val="0"/>
              </a:spcBef>
              <a:buNone/>
            </a:pPr>
            <a:r>
              <a:rPr lang="en" sz="2400"/>
              <a:t>Are there any qualitative observations?</a:t>
            </a:r>
          </a:p>
          <a:p>
            <a:pPr lvl="0">
              <a:spcBef>
                <a:spcPts val="0"/>
              </a:spcBef>
              <a:buNone/>
            </a:pPr>
            <a:r>
              <a:rPr lang="en" sz="2400"/>
              <a:t>Are there any quantitative observations?</a:t>
            </a:r>
          </a:p>
          <a:p>
            <a:pPr lvl="0">
              <a:spcBef>
                <a:spcPts val="0"/>
              </a:spcBef>
              <a:buNone/>
            </a:pPr>
            <a:r>
              <a:rPr lang="en" sz="2400"/>
              <a:t>Be ready to share with the class.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p:cNvPicPr preferRelativeResize="0"/>
          <p:nvPr/>
        </p:nvPicPr>
        <p:blipFill>
          <a:blip r:embed="rId3">
            <a:alphaModFix/>
          </a:blip>
          <a:stretch>
            <a:fillRect/>
          </a:stretch>
        </p:blipFill>
        <p:spPr>
          <a:xfrm>
            <a:off x="9525" y="57150"/>
            <a:ext cx="9124950" cy="4876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Scientific Method Notes: STEP 2: PROBLEM​ </a:t>
            </a:r>
          </a:p>
        </p:txBody>
      </p:sp>
      <p:sp>
        <p:nvSpPr>
          <p:cNvPr id="337" name="Shape 33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81000" rtl="0">
              <a:lnSpc>
                <a:spcPct val="200000"/>
              </a:lnSpc>
              <a:spcBef>
                <a:spcPts val="0"/>
              </a:spcBef>
              <a:buSzPct val="100000"/>
            </a:pPr>
            <a:r>
              <a:rPr lang="en" sz="2400"/>
              <a:t>Usually written in the form of a question​</a:t>
            </a:r>
          </a:p>
          <a:p>
            <a:pPr marL="457200" lvl="0" indent="-381000" rtl="0">
              <a:lnSpc>
                <a:spcPct val="200000"/>
              </a:lnSpc>
              <a:spcBef>
                <a:spcPts val="0"/>
              </a:spcBef>
              <a:buSzPct val="100000"/>
            </a:pPr>
            <a:r>
              <a:rPr lang="en" sz="2400"/>
              <a:t>Your problem must be TESTABLE!​</a:t>
            </a:r>
          </a:p>
          <a:p>
            <a:pPr marL="457200" lvl="0" indent="-381000" rtl="0">
              <a:lnSpc>
                <a:spcPct val="150000"/>
              </a:lnSpc>
              <a:spcBef>
                <a:spcPts val="0"/>
              </a:spcBef>
              <a:buSzPct val="100000"/>
            </a:pPr>
            <a:r>
              <a:rPr lang="en" sz="2400"/>
              <a:t>The problem is the question you want answered by doing an experiment!</a:t>
            </a:r>
          </a:p>
          <a:p>
            <a:pPr lvl="0" rtl="0">
              <a:spcBef>
                <a:spcPts val="0"/>
              </a:spcBef>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Now let’s come up with some questions (or a problem):</a:t>
            </a:r>
          </a:p>
        </p:txBody>
      </p:sp>
      <p:sp>
        <p:nvSpPr>
          <p:cNvPr id="343" name="Shape 34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2400"/>
              <a:t>In your workbook, jot down a few questions that you may have regarding what you saw in the picture. Remember, these need to be questions that can be answered through testing.</a:t>
            </a:r>
          </a:p>
          <a:p>
            <a:pPr lvl="0">
              <a:spcBef>
                <a:spcPts val="0"/>
              </a:spcBef>
              <a:buNone/>
            </a:pPr>
            <a:r>
              <a:rPr lang="en" sz="2400"/>
              <a:t>Be ready to share yours with class, along with how you might test your problem.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p:cNvPicPr preferRelativeResize="0"/>
          <p:nvPr/>
        </p:nvPicPr>
        <p:blipFill>
          <a:blip r:embed="rId3">
            <a:alphaModFix/>
          </a:blip>
          <a:stretch>
            <a:fillRect/>
          </a:stretch>
        </p:blipFill>
        <p:spPr>
          <a:xfrm>
            <a:off x="9525" y="133350"/>
            <a:ext cx="9124950" cy="48768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354" name="Shape 35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sp>
        <p:nvSpPr>
          <p:cNvPr id="355" name="Shape 355" descr="Male Peacocks try to impress females by strutting their stuff.  WORLD'S WEIRDEST AIRS FRIDAYS at 9P." title="Peacock Courtship">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Problem:</a:t>
            </a:r>
          </a:p>
        </p:txBody>
      </p:sp>
      <p:sp>
        <p:nvSpPr>
          <p:cNvPr id="361" name="Shape 36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2400"/>
              <a:t>Scientific writing:</a:t>
            </a:r>
          </a:p>
          <a:p>
            <a:pPr lvl="0">
              <a:spcBef>
                <a:spcPts val="0"/>
              </a:spcBef>
              <a:buNone/>
            </a:pPr>
            <a:r>
              <a:rPr lang="en" sz="2400"/>
              <a:t>Does the length of the peacock’s feathers affect fertility rates?</a:t>
            </a:r>
          </a:p>
          <a:p>
            <a:pPr lvl="0">
              <a:spcBef>
                <a:spcPts val="0"/>
              </a:spcBef>
              <a:buNone/>
            </a:pPr>
            <a:r>
              <a:rPr lang="en" sz="2400"/>
              <a:t>In non-scientific terms:</a:t>
            </a:r>
          </a:p>
          <a:p>
            <a:pPr lvl="0">
              <a:spcBef>
                <a:spcPts val="0"/>
              </a:spcBef>
              <a:buNone/>
            </a:pPr>
            <a:r>
              <a:rPr lang="en" sz="2400"/>
              <a:t>Does a peahen dig long feathers on her man?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Scientific Method Notes: STEP 3: RESEARCH </a:t>
            </a:r>
          </a:p>
        </p:txBody>
      </p:sp>
      <p:sp>
        <p:nvSpPr>
          <p:cNvPr id="367" name="Shape 36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lnSpc>
                <a:spcPct val="150000"/>
              </a:lnSpc>
              <a:spcBef>
                <a:spcPts val="0"/>
              </a:spcBef>
              <a:spcAft>
                <a:spcPts val="1000"/>
              </a:spcAft>
            </a:pPr>
            <a:r>
              <a:rPr lang="en"/>
              <a:t>Research allows you to find out some background information that might be necessary for designing your experiment.​</a:t>
            </a:r>
          </a:p>
          <a:p>
            <a:pPr marL="457200" lvl="0" indent="-228600" rtl="0">
              <a:lnSpc>
                <a:spcPct val="150000"/>
              </a:lnSpc>
              <a:spcBef>
                <a:spcPts val="0"/>
              </a:spcBef>
              <a:spcAft>
                <a:spcPts val="1000"/>
              </a:spcAft>
            </a:pPr>
            <a:r>
              <a:rPr lang="en"/>
              <a:t>You may want to look up past experiments that have been done.​</a:t>
            </a:r>
          </a:p>
          <a:p>
            <a:pPr marL="457200" lvl="0" indent="-228600" rtl="0">
              <a:lnSpc>
                <a:spcPct val="150000"/>
              </a:lnSpc>
              <a:spcBef>
                <a:spcPts val="0"/>
              </a:spcBef>
              <a:spcAft>
                <a:spcPts val="1000"/>
              </a:spcAft>
            </a:pPr>
            <a:r>
              <a:rPr lang="en"/>
              <a:t>Research is used to support your hypothesis!!!​</a:t>
            </a:r>
          </a:p>
          <a:p>
            <a:pPr lvl="0" rt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Characteristics of Living Things</a:t>
            </a:r>
          </a:p>
        </p:txBody>
      </p:sp>
      <p:sp>
        <p:nvSpPr>
          <p:cNvPr id="81" name="Shape 8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68300" rtl="0">
              <a:spcBef>
                <a:spcPts val="0"/>
              </a:spcBef>
              <a:buSzPct val="100000"/>
            </a:pPr>
            <a:r>
              <a:rPr lang="en" sz="2200"/>
              <a:t>Living things obtain and use materials and energy.</a:t>
            </a:r>
          </a:p>
          <a:p>
            <a:pPr marL="457200" lvl="0" indent="-368300">
              <a:spcBef>
                <a:spcPts val="0"/>
              </a:spcBef>
              <a:buSzPct val="100000"/>
            </a:pPr>
            <a:r>
              <a:rPr lang="en" sz="2200"/>
              <a:t>Living things respond to their environment.</a:t>
            </a:r>
          </a:p>
          <a:p>
            <a:pPr marL="457200" lvl="0" indent="-368300">
              <a:spcBef>
                <a:spcPts val="0"/>
              </a:spcBef>
              <a:buSzPct val="100000"/>
            </a:pPr>
            <a:r>
              <a:rPr lang="en" sz="2200"/>
              <a:t>Living things maintain a stable internal environment (homeostasis)</a:t>
            </a:r>
          </a:p>
          <a:p>
            <a:pPr marL="457200" lvl="0" indent="-368300" rtl="0">
              <a:spcBef>
                <a:spcPts val="0"/>
              </a:spcBef>
              <a:buSzPct val="100000"/>
            </a:pPr>
            <a:r>
              <a:rPr lang="en" sz="2200"/>
              <a:t>Taken as a group, living things change over time.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An important note on plagiarism</a:t>
            </a:r>
          </a:p>
        </p:txBody>
      </p:sp>
      <p:sp>
        <p:nvSpPr>
          <p:cNvPr id="373" name="Shape 373"/>
          <p:cNvSpPr txBox="1">
            <a:spLocks noGrp="1"/>
          </p:cNvSpPr>
          <p:nvPr>
            <p:ph type="body" idx="1"/>
          </p:nvPr>
        </p:nvSpPr>
        <p:spPr>
          <a:xfrm>
            <a:off x="311700" y="982475"/>
            <a:ext cx="8520600" cy="3802800"/>
          </a:xfrm>
          <a:prstGeom prst="rect">
            <a:avLst/>
          </a:prstGeom>
        </p:spPr>
        <p:txBody>
          <a:bodyPr lIns="91425" tIns="91425" rIns="91425" bIns="91425" anchor="t" anchorCtr="0">
            <a:noAutofit/>
          </a:bodyPr>
          <a:lstStyle/>
          <a:p>
            <a:pPr marL="0" lvl="0" indent="0">
              <a:spcBef>
                <a:spcPts val="0"/>
              </a:spcBef>
              <a:buNone/>
            </a:pPr>
            <a:r>
              <a:rPr lang="en"/>
              <a:t>Plagiarism is “the practice of taking someone else's work or ideas and passing them off as one's own.” </a:t>
            </a:r>
            <a:r>
              <a:rPr lang="en" i="1"/>
              <a:t>OxfordDictionaries.com</a:t>
            </a:r>
            <a:r>
              <a:rPr lang="en"/>
              <a:t> </a:t>
            </a:r>
          </a:p>
          <a:p>
            <a:pPr lvl="0">
              <a:spcBef>
                <a:spcPts val="0"/>
              </a:spcBef>
              <a:buNone/>
            </a:pPr>
            <a:r>
              <a:rPr lang="en"/>
              <a:t>Plagiarism is not acceptable in writing for your other classes and it is certainly not acceptable in science either. Scientists and authors deserve recognition for their hard work and ideas.</a:t>
            </a:r>
          </a:p>
          <a:p>
            <a:pPr lvl="0">
              <a:spcBef>
                <a:spcPts val="0"/>
              </a:spcBef>
              <a:buNone/>
            </a:pPr>
            <a:r>
              <a:rPr lang="en"/>
              <a:t>It is also important in class to show that you have an understanding of what you have researched. If you can’t put it into your own words, you haven’t owned the material yet.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Is this plagiarism?</a:t>
            </a:r>
          </a:p>
        </p:txBody>
      </p:sp>
      <p:sp>
        <p:nvSpPr>
          <p:cNvPr id="379" name="Shape 37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The peacock tail contains spectacular beauty because of the large feathers, bright, iridescent colours and intricate patterns. The colours in the tail feathers are produced by an optical effect called thin-film interference. The eye pattern has a high degree of brightness and precision because the colour-producing mechanisms contain an extremely high level of optimum design.</a:t>
            </a:r>
          </a:p>
          <a:p>
            <a:pPr lvl="0">
              <a:spcBef>
                <a:spcPts val="0"/>
              </a:spcBef>
              <a:buNone/>
            </a:pPr>
            <a:endParaRPr i="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303150" y="2197650"/>
            <a:ext cx="8537700" cy="748200"/>
          </a:xfrm>
          <a:prstGeom prst="rect">
            <a:avLst/>
          </a:prstGeom>
        </p:spPr>
        <p:txBody>
          <a:bodyPr lIns="91425" tIns="91425" rIns="91425" bIns="91425" anchor="t" anchorCtr="0">
            <a:noAutofit/>
          </a:bodyPr>
          <a:lstStyle/>
          <a:p>
            <a:pPr lvl="0" algn="ctr">
              <a:spcBef>
                <a:spcPts val="0"/>
              </a:spcBef>
              <a:buNone/>
            </a:pPr>
            <a:r>
              <a:rPr lang="en"/>
              <a:t>YES!!! It is identical to the excerpt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Is this plagiarism?</a:t>
            </a:r>
          </a:p>
        </p:txBody>
      </p:sp>
      <p:sp>
        <p:nvSpPr>
          <p:cNvPr id="390" name="Shape 39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The peacock tail has great beauty because of the large feathers. The different colors in the tail feathers are produced by an effect. The pattern is bright because the color-producing mechanisms have a high level of design.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03150" y="1514150"/>
            <a:ext cx="8537700" cy="1941900"/>
          </a:xfrm>
          <a:prstGeom prst="rect">
            <a:avLst/>
          </a:prstGeom>
        </p:spPr>
        <p:txBody>
          <a:bodyPr lIns="91425" tIns="91425" rIns="91425" bIns="91425" anchor="t" anchorCtr="0">
            <a:noAutofit/>
          </a:bodyPr>
          <a:lstStyle/>
          <a:p>
            <a:pPr lvl="0" algn="ctr" rtl="0">
              <a:spcBef>
                <a:spcPts val="0"/>
              </a:spcBef>
              <a:buNone/>
            </a:pPr>
            <a:r>
              <a:rPr lang="en"/>
              <a:t>YES!!! It isn’t identical to the source but simply changing verbs and taking out or adding adjectives does not make it your work.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Is this plagiarism?</a:t>
            </a:r>
          </a:p>
        </p:txBody>
      </p:sp>
      <p:sp>
        <p:nvSpPr>
          <p:cNvPr id="401" name="Shape 40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Peacocks have very sophisticated tail feathers. The designs and color on it are meant to have a high degree of specialization that cause an optical effect.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303150" y="1491025"/>
            <a:ext cx="8537700" cy="1454700"/>
          </a:xfrm>
          <a:prstGeom prst="rect">
            <a:avLst/>
          </a:prstGeom>
        </p:spPr>
        <p:txBody>
          <a:bodyPr lIns="91425" tIns="91425" rIns="91425" bIns="91425" anchor="t" anchorCtr="0">
            <a:noAutofit/>
          </a:bodyPr>
          <a:lstStyle/>
          <a:p>
            <a:pPr lvl="0" algn="ctr" rtl="0">
              <a:spcBef>
                <a:spcPts val="0"/>
              </a:spcBef>
              <a:buNone/>
            </a:pPr>
            <a:r>
              <a:rPr lang="en"/>
              <a:t>Not in words, but the idea is from Prof. Stuart Burgess and it is important that his work is cited.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How to prevent plagiarism:</a:t>
            </a:r>
          </a:p>
        </p:txBody>
      </p:sp>
      <p:sp>
        <p:nvSpPr>
          <p:cNvPr id="412" name="Shape 412"/>
          <p:cNvSpPr txBox="1">
            <a:spLocks noGrp="1"/>
          </p:cNvSpPr>
          <p:nvPr>
            <p:ph type="body" idx="1"/>
          </p:nvPr>
        </p:nvSpPr>
        <p:spPr>
          <a:xfrm>
            <a:off x="311700" y="1259875"/>
            <a:ext cx="8520600" cy="3744900"/>
          </a:xfrm>
          <a:prstGeom prst="rect">
            <a:avLst/>
          </a:prstGeom>
        </p:spPr>
        <p:txBody>
          <a:bodyPr lIns="91425" tIns="91425" rIns="91425" bIns="91425" anchor="t" anchorCtr="0">
            <a:noAutofit/>
          </a:bodyPr>
          <a:lstStyle/>
          <a:p>
            <a:pPr marL="457200" lvl="0" indent="-228600" rtl="0">
              <a:spcBef>
                <a:spcPts val="0"/>
              </a:spcBef>
              <a:buAutoNum type="arabicPeriod"/>
            </a:pPr>
            <a:r>
              <a:rPr lang="en"/>
              <a:t>Make sure that you cite your work.</a:t>
            </a:r>
          </a:p>
          <a:p>
            <a:pPr lvl="0" rtl="0">
              <a:spcBef>
                <a:spcPts val="0"/>
              </a:spcBef>
              <a:buNone/>
            </a:pPr>
            <a:endParaRPr/>
          </a:p>
          <a:p>
            <a:pPr marL="457200" lvl="0" indent="-228600" rtl="0">
              <a:spcBef>
                <a:spcPts val="0"/>
              </a:spcBef>
              <a:buAutoNum type="arabicPeriod"/>
            </a:pPr>
            <a:r>
              <a:rPr lang="en"/>
              <a:t>Read many sources. The more you read, the more you will understand. This will give you more information to draw from as you write.</a:t>
            </a:r>
          </a:p>
          <a:p>
            <a:pPr lvl="0" rtl="0">
              <a:spcBef>
                <a:spcPts val="0"/>
              </a:spcBef>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How to prevent plagiarism:</a:t>
            </a:r>
          </a:p>
        </p:txBody>
      </p:sp>
      <p:sp>
        <p:nvSpPr>
          <p:cNvPr id="418" name="Shape 418"/>
          <p:cNvSpPr txBox="1">
            <a:spLocks noGrp="1"/>
          </p:cNvSpPr>
          <p:nvPr>
            <p:ph type="body" idx="1"/>
          </p:nvPr>
        </p:nvSpPr>
        <p:spPr>
          <a:xfrm>
            <a:off x="311700" y="1259875"/>
            <a:ext cx="8520600" cy="3744900"/>
          </a:xfrm>
          <a:prstGeom prst="rect">
            <a:avLst/>
          </a:prstGeom>
        </p:spPr>
        <p:txBody>
          <a:bodyPr lIns="91425" tIns="91425" rIns="91425" bIns="91425" anchor="t" anchorCtr="0">
            <a:noAutofit/>
          </a:bodyPr>
          <a:lstStyle/>
          <a:p>
            <a:pPr marL="457200" lvl="0" indent="-228600" rtl="0">
              <a:spcBef>
                <a:spcPts val="0"/>
              </a:spcBef>
              <a:buAutoNum type="arabicPeriod" startAt="3"/>
            </a:pPr>
            <a:r>
              <a:rPr lang="en"/>
              <a:t>Paraphrase. Paraphrasing is not changing a verb here or adding or subtracting an adjective there. It is putting it into </a:t>
            </a:r>
            <a:r>
              <a:rPr lang="en" i="1"/>
              <a:t>your</a:t>
            </a:r>
            <a:r>
              <a:rPr lang="en"/>
              <a:t> words. The best way to do this is to read the material, do something else for at least 20 minutes and then write what you remember. If you can’t remember it or you are having a hard time, you didn’t fully understand or “own” the information. Go back and try again.</a:t>
            </a:r>
          </a:p>
          <a:p>
            <a:pPr lvl="0" rtl="0">
              <a:spcBef>
                <a:spcPts val="0"/>
              </a:spcBef>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304800" y="1871325"/>
            <a:ext cx="8537700" cy="1037400"/>
          </a:xfrm>
          <a:prstGeom prst="rect">
            <a:avLst/>
          </a:prstGeom>
        </p:spPr>
        <p:txBody>
          <a:bodyPr lIns="91425" tIns="91425" rIns="91425" bIns="91425" anchor="t" anchorCtr="0">
            <a:noAutofit/>
          </a:bodyPr>
          <a:lstStyle/>
          <a:p>
            <a:pPr lvl="0" algn="ctr">
              <a:spcBef>
                <a:spcPts val="0"/>
              </a:spcBef>
              <a:buNone/>
            </a:pPr>
            <a:r>
              <a:rPr lang="en" sz="4200"/>
              <a:t>Now, You 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Branches of Biology</a:t>
            </a:r>
          </a:p>
        </p:txBody>
      </p:sp>
      <p:sp>
        <p:nvSpPr>
          <p:cNvPr id="87" name="Shape 8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2000"/>
              <a:t>Some of the levels at which life can be studied include molecules, cells, organisms, populations of a single kind of organism, communities of different organisms in an area and the biosphere. At all these levels, smaller living systems are found within larger systems.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Scientific Method Notes: STEP 4: HYPOTHESIS </a:t>
            </a:r>
          </a:p>
        </p:txBody>
      </p:sp>
      <p:sp>
        <p:nvSpPr>
          <p:cNvPr id="429" name="Shape 429"/>
          <p:cNvSpPr txBox="1">
            <a:spLocks noGrp="1"/>
          </p:cNvSpPr>
          <p:nvPr>
            <p:ph type="body" idx="1"/>
          </p:nvPr>
        </p:nvSpPr>
        <p:spPr>
          <a:xfrm>
            <a:off x="311700" y="1240425"/>
            <a:ext cx="8520600" cy="3550500"/>
          </a:xfrm>
          <a:prstGeom prst="rect">
            <a:avLst/>
          </a:prstGeom>
        </p:spPr>
        <p:txBody>
          <a:bodyPr lIns="91425" tIns="91425" rIns="91425" bIns="91425" anchor="t" anchorCtr="0">
            <a:noAutofit/>
          </a:bodyPr>
          <a:lstStyle/>
          <a:p>
            <a:pPr lvl="0">
              <a:spcBef>
                <a:spcPts val="0"/>
              </a:spcBef>
              <a:buNone/>
            </a:pPr>
            <a:r>
              <a:rPr lang="en"/>
              <a:t>A hypothesis is a possible or tentative explanation for a question or problem. </a:t>
            </a:r>
          </a:p>
          <a:p>
            <a:pPr lvl="0">
              <a:spcBef>
                <a:spcPts val="0"/>
              </a:spcBef>
              <a:buNone/>
            </a:pPr>
            <a:r>
              <a:rPr lang="en"/>
              <a:t>Hypotheses are based on prior knowledge or research.</a:t>
            </a:r>
          </a:p>
          <a:p>
            <a:pPr lvl="0">
              <a:spcBef>
                <a:spcPts val="0"/>
              </a:spcBef>
              <a:buNone/>
            </a:pPr>
            <a:r>
              <a:rPr lang="en"/>
              <a:t>The hypothesis is </a:t>
            </a:r>
            <a:r>
              <a:rPr lang="en" i="1"/>
              <a:t>not</a:t>
            </a:r>
            <a:r>
              <a:rPr lang="en"/>
              <a:t> an educated guess.</a:t>
            </a:r>
          </a:p>
          <a:p>
            <a:pPr lvl="0" rtl="0">
              <a:spcBef>
                <a:spcPts val="0"/>
              </a:spcBef>
              <a:buNone/>
            </a:pPr>
            <a:r>
              <a:rPr lang="en"/>
              <a:t>A properly written hypothesis has a dependent and an independent variable.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Controlled Experiments</a:t>
            </a:r>
          </a:p>
        </p:txBody>
      </p:sp>
      <p:sp>
        <p:nvSpPr>
          <p:cNvPr id="435" name="Shape 43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2400"/>
              <a:t>Don’t forget, all experiments must be “controlled”</a:t>
            </a:r>
          </a:p>
          <a:p>
            <a:pPr lvl="0">
              <a:spcBef>
                <a:spcPts val="0"/>
              </a:spcBef>
              <a:buNone/>
            </a:pPr>
            <a:r>
              <a:rPr lang="en" sz="2400"/>
              <a:t>This means that everything remains the same except the one variable you are manipulating (the thing you are testing!)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Independent -vs- Dependent Variables</a:t>
            </a:r>
          </a:p>
        </p:txBody>
      </p:sp>
      <p:sp>
        <p:nvSpPr>
          <p:cNvPr id="441" name="Shape 44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Independent variable (or IV): this is what is having an effect on something else (the dependent variable). This is the one that is manipulated.</a:t>
            </a:r>
          </a:p>
          <a:p>
            <a:pPr lvl="0">
              <a:spcBef>
                <a:spcPts val="0"/>
              </a:spcBef>
              <a:buNone/>
            </a:pPr>
            <a:endParaRPr/>
          </a:p>
          <a:p>
            <a:pPr lvl="0">
              <a:spcBef>
                <a:spcPts val="0"/>
              </a:spcBef>
              <a:buNone/>
            </a:pPr>
            <a:r>
              <a:rPr lang="en"/>
              <a:t>Dependent variable (or DV): this is what may happen because of the independent variable (it “depends” on the IV). This is the one that is measured.</a:t>
            </a:r>
          </a:p>
          <a:p>
            <a:pPr lvl="0">
              <a:spcBef>
                <a:spcPts val="0"/>
              </a:spcBef>
              <a:buNone/>
            </a:pPr>
            <a:endParaRPr/>
          </a:p>
          <a:p>
            <a:pPr lvl="0">
              <a:spcBef>
                <a:spcPts val="0"/>
              </a:spcBef>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Examples:</a:t>
            </a:r>
          </a:p>
        </p:txBody>
      </p:sp>
      <p:sp>
        <p:nvSpPr>
          <p:cNvPr id="447" name="Shape 44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The amount of air in a basketball determines how high it will bounce.</a:t>
            </a:r>
          </a:p>
          <a:p>
            <a:pPr lvl="0">
              <a:spcBef>
                <a:spcPts val="0"/>
              </a:spcBef>
              <a:buNone/>
            </a:pPr>
            <a:r>
              <a:rPr lang="en"/>
              <a:t>		IV: amount of air in basketball</a:t>
            </a:r>
          </a:p>
          <a:p>
            <a:pPr lvl="0">
              <a:spcBef>
                <a:spcPts val="0"/>
              </a:spcBef>
              <a:buNone/>
            </a:pPr>
            <a:r>
              <a:rPr lang="en"/>
              <a:t>		DV: height ball bounces</a:t>
            </a:r>
          </a:p>
          <a:p>
            <a:pPr lvl="0">
              <a:spcBef>
                <a:spcPts val="0"/>
              </a:spcBef>
              <a:buNone/>
            </a:pPr>
            <a:r>
              <a:rPr lang="en"/>
              <a:t>The activity of a lizard increases with warmer weather.</a:t>
            </a:r>
          </a:p>
          <a:p>
            <a:pPr lvl="0">
              <a:spcBef>
                <a:spcPts val="0"/>
              </a:spcBef>
              <a:buNone/>
            </a:pPr>
            <a:r>
              <a:rPr lang="en"/>
              <a:t>		IV: air temperature</a:t>
            </a:r>
          </a:p>
          <a:p>
            <a:pPr lvl="0">
              <a:spcBef>
                <a:spcPts val="0"/>
              </a:spcBef>
              <a:buNone/>
            </a:pPr>
            <a:r>
              <a:rPr lang="en"/>
              <a:t>		DV: activity level of lizards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Practice: Your Turn!!</a:t>
            </a:r>
          </a:p>
        </p:txBody>
      </p:sp>
      <p:sp>
        <p:nvSpPr>
          <p:cNvPr id="453" name="Shape 453"/>
          <p:cNvSpPr txBox="1">
            <a:spLocks noGrp="1"/>
          </p:cNvSpPr>
          <p:nvPr>
            <p:ph type="body" idx="1"/>
          </p:nvPr>
        </p:nvSpPr>
        <p:spPr>
          <a:xfrm>
            <a:off x="311700" y="1668150"/>
            <a:ext cx="8520600" cy="2900700"/>
          </a:xfrm>
          <a:prstGeom prst="rect">
            <a:avLst/>
          </a:prstGeom>
        </p:spPr>
        <p:txBody>
          <a:bodyPr lIns="91425" tIns="91425" rIns="91425" bIns="91425" anchor="t" anchorCtr="0">
            <a:noAutofit/>
          </a:bodyPr>
          <a:lstStyle/>
          <a:p>
            <a:pPr lvl="0">
              <a:spcBef>
                <a:spcPts val="0"/>
              </a:spcBef>
              <a:buNone/>
            </a:pPr>
            <a:r>
              <a:rPr lang="en" sz="3000"/>
              <a:t>The IV and DV are in no particular order; you must read the statement and think!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Day 5</a:t>
            </a:r>
          </a:p>
        </p:txBody>
      </p:sp>
      <p:sp>
        <p:nvSpPr>
          <p:cNvPr id="459" name="Shape 459"/>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Answers:</a:t>
            </a:r>
          </a:p>
        </p:txBody>
      </p:sp>
      <p:sp>
        <p:nvSpPr>
          <p:cNvPr id="465" name="Shape 465"/>
          <p:cNvSpPr txBox="1">
            <a:spLocks noGrp="1"/>
          </p:cNvSpPr>
          <p:nvPr>
            <p:ph type="body" idx="1"/>
          </p:nvPr>
        </p:nvSpPr>
        <p:spPr>
          <a:xfrm>
            <a:off x="109125" y="1228675"/>
            <a:ext cx="8882100" cy="3340200"/>
          </a:xfrm>
          <a:prstGeom prst="rect">
            <a:avLst/>
          </a:prstGeom>
        </p:spPr>
        <p:txBody>
          <a:bodyPr lIns="91425" tIns="91425" rIns="91425" bIns="91425" anchor="t" anchorCtr="0">
            <a:noAutofit/>
          </a:bodyPr>
          <a:lstStyle/>
          <a:p>
            <a:pPr marL="457200" lvl="0" indent="-228600" rtl="0">
              <a:lnSpc>
                <a:spcPct val="150000"/>
              </a:lnSpc>
              <a:spcBef>
                <a:spcPts val="0"/>
              </a:spcBef>
              <a:buAutoNum type="arabicPeriod"/>
            </a:pPr>
            <a:r>
              <a:rPr lang="en"/>
              <a:t>IV: the amount of sunlight 	DV: how tall the plant grows</a:t>
            </a:r>
          </a:p>
          <a:p>
            <a:pPr marL="457200" lvl="0" indent="-228600" rtl="0">
              <a:lnSpc>
                <a:spcPct val="150000"/>
              </a:lnSpc>
              <a:spcBef>
                <a:spcPts val="0"/>
              </a:spcBef>
              <a:buAutoNum type="arabicPeriod"/>
            </a:pPr>
            <a:r>
              <a:rPr lang="en"/>
              <a:t>IV: level of hormones			DV: migration rate</a:t>
            </a:r>
          </a:p>
          <a:p>
            <a:pPr marL="457200" lvl="0" indent="-228600" rtl="0">
              <a:lnSpc>
                <a:spcPct val="150000"/>
              </a:lnSpc>
              <a:spcBef>
                <a:spcPts val="0"/>
              </a:spcBef>
              <a:buAutoNum type="arabicPeriod"/>
            </a:pPr>
            <a:r>
              <a:rPr lang="en"/>
              <a:t>IV: number of students			DV: teacher’s attitude</a:t>
            </a:r>
          </a:p>
          <a:p>
            <a:pPr marL="457200" lvl="0" indent="-228600" rtl="0">
              <a:lnSpc>
                <a:spcPct val="150000"/>
              </a:lnSpc>
              <a:spcBef>
                <a:spcPts val="0"/>
              </a:spcBef>
              <a:buAutoNum type="arabicPeriod"/>
            </a:pPr>
            <a:r>
              <a:rPr lang="en"/>
              <a:t>IV: amount of sleep				DV: score on test</a:t>
            </a:r>
          </a:p>
          <a:p>
            <a:pPr marL="457200" lvl="0" indent="-228600" rtl="0">
              <a:lnSpc>
                <a:spcPct val="150000"/>
              </a:lnSpc>
              <a:spcBef>
                <a:spcPts val="0"/>
              </a:spcBef>
              <a:buAutoNum type="arabicPeriod"/>
            </a:pPr>
            <a:r>
              <a:rPr lang="en"/>
              <a:t>IV: person’s gender				DV: how fast they learn</a:t>
            </a:r>
          </a:p>
          <a:p>
            <a:pPr marL="457200" lvl="0" indent="-228600" rtl="0">
              <a:lnSpc>
                <a:spcPct val="150000"/>
              </a:lnSpc>
              <a:spcBef>
                <a:spcPts val="0"/>
              </a:spcBef>
              <a:buAutoNum type="arabicPeriod"/>
            </a:pPr>
            <a:r>
              <a:rPr lang="en"/>
              <a:t>IV: girl’s shirt length			DV: how often they raise hands</a:t>
            </a:r>
          </a:p>
          <a:p>
            <a:pPr marL="457200" lvl="0" indent="-228600" rtl="0">
              <a:lnSpc>
                <a:spcPct val="150000"/>
              </a:lnSpc>
              <a:spcBef>
                <a:spcPts val="0"/>
              </a:spcBef>
              <a:buAutoNum type="arabicPeriod"/>
            </a:pPr>
            <a:r>
              <a:rPr lang="en"/>
              <a:t>IV: whether they eat broccoli	DV: test scores</a:t>
            </a:r>
          </a:p>
          <a:p>
            <a:pPr marL="457200" lvl="0" indent="-228600" rtl="0">
              <a:lnSpc>
                <a:spcPct val="150000"/>
              </a:lnSpc>
              <a:spcBef>
                <a:spcPts val="0"/>
              </a:spcBef>
              <a:buAutoNum type="arabicPeriod"/>
            </a:pPr>
            <a:r>
              <a:rPr lang="en"/>
              <a:t>IV: treatment with herbicide	DV: number of weeds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Answers:</a:t>
            </a:r>
          </a:p>
        </p:txBody>
      </p:sp>
      <p:sp>
        <p:nvSpPr>
          <p:cNvPr id="471" name="Shape 471"/>
          <p:cNvSpPr txBox="1">
            <a:spLocks noGrp="1"/>
          </p:cNvSpPr>
          <p:nvPr>
            <p:ph type="body" idx="1"/>
          </p:nvPr>
        </p:nvSpPr>
        <p:spPr>
          <a:xfrm>
            <a:off x="139025" y="1228675"/>
            <a:ext cx="8875500" cy="3340200"/>
          </a:xfrm>
          <a:prstGeom prst="rect">
            <a:avLst/>
          </a:prstGeom>
        </p:spPr>
        <p:txBody>
          <a:bodyPr lIns="91425" tIns="91425" rIns="91425" bIns="91425" anchor="t" anchorCtr="0">
            <a:noAutofit/>
          </a:bodyPr>
          <a:lstStyle/>
          <a:p>
            <a:pPr marL="457200" lvl="0" indent="-228600">
              <a:lnSpc>
                <a:spcPct val="150000"/>
              </a:lnSpc>
              <a:spcBef>
                <a:spcPts val="0"/>
              </a:spcBef>
              <a:buAutoNum type="arabicPeriod" startAt="9"/>
            </a:pPr>
            <a:r>
              <a:rPr lang="en"/>
              <a:t>IV: amount of rainfall			DV: number of flowers produced</a:t>
            </a:r>
          </a:p>
          <a:p>
            <a:pPr marL="457200" lvl="0" indent="-228600" rtl="0">
              <a:lnSpc>
                <a:spcPct val="150000"/>
              </a:lnSpc>
              <a:spcBef>
                <a:spcPts val="0"/>
              </a:spcBef>
              <a:buAutoNum type="arabicPeriod" startAt="9"/>
            </a:pPr>
            <a:r>
              <a:rPr lang="en"/>
              <a:t>IV: roughness of road			DV: number of times falling</a:t>
            </a:r>
          </a:p>
          <a:p>
            <a:pPr marL="457200" lvl="0" indent="-228600" rtl="0">
              <a:lnSpc>
                <a:spcPct val="150000"/>
              </a:lnSpc>
              <a:spcBef>
                <a:spcPts val="0"/>
              </a:spcBef>
              <a:buAutoNum type="arabicPeriod" startAt="9"/>
            </a:pPr>
            <a:r>
              <a:rPr lang="en"/>
              <a:t>IV: years of experience			DV: percentage of wins</a:t>
            </a:r>
          </a:p>
          <a:p>
            <a:pPr marL="457200" lvl="0" indent="-228600" rtl="0">
              <a:lnSpc>
                <a:spcPct val="150000"/>
              </a:lnSpc>
              <a:spcBef>
                <a:spcPts val="0"/>
              </a:spcBef>
              <a:buAutoNum type="arabicPeriod" startAt="9"/>
            </a:pPr>
            <a:r>
              <a:rPr lang="en"/>
              <a:t>IV: temperature					DV: amount of food eaten</a:t>
            </a:r>
          </a:p>
          <a:p>
            <a:pPr marL="457200" lvl="0" indent="-228600" rtl="0">
              <a:lnSpc>
                <a:spcPct val="150000"/>
              </a:lnSpc>
              <a:spcBef>
                <a:spcPts val="0"/>
              </a:spcBef>
              <a:buAutoNum type="arabicPeriod" startAt="9"/>
            </a:pPr>
            <a:r>
              <a:rPr lang="en"/>
              <a:t>IV: chocolate eaten				DV: number of pimples</a:t>
            </a:r>
          </a:p>
          <a:p>
            <a:pPr marL="457200" lvl="0" indent="-228600" rtl="0">
              <a:lnSpc>
                <a:spcPct val="150000"/>
              </a:lnSpc>
              <a:spcBef>
                <a:spcPts val="0"/>
              </a:spcBef>
              <a:buAutoNum type="arabicPeriod" startAt="9"/>
            </a:pPr>
            <a:r>
              <a:rPr lang="en"/>
              <a:t>IV: amount of light				DV: rate of kelp growth</a:t>
            </a:r>
          </a:p>
          <a:p>
            <a:pPr marL="457200" lvl="0" indent="-228600">
              <a:lnSpc>
                <a:spcPct val="150000"/>
              </a:lnSpc>
              <a:spcBef>
                <a:spcPts val="0"/>
              </a:spcBef>
              <a:buAutoNum type="arabicPeriod" startAt="9"/>
            </a:pPr>
            <a:r>
              <a:rPr lang="en"/>
              <a:t>IV: color of the rock			DV: amount of heat gained</a:t>
            </a:r>
          </a:p>
          <a:p>
            <a:pPr lvl="0">
              <a:spcBef>
                <a:spcPts val="0"/>
              </a:spcBef>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Scientific Method Notes: STEP 4: HYPOTHESIS </a:t>
            </a:r>
          </a:p>
        </p:txBody>
      </p:sp>
      <p:sp>
        <p:nvSpPr>
          <p:cNvPr id="477" name="Shape 477"/>
          <p:cNvSpPr txBox="1">
            <a:spLocks noGrp="1"/>
          </p:cNvSpPr>
          <p:nvPr>
            <p:ph type="body" idx="1"/>
          </p:nvPr>
        </p:nvSpPr>
        <p:spPr>
          <a:xfrm>
            <a:off x="311700" y="1240425"/>
            <a:ext cx="8520600" cy="3550500"/>
          </a:xfrm>
          <a:prstGeom prst="rect">
            <a:avLst/>
          </a:prstGeom>
        </p:spPr>
        <p:txBody>
          <a:bodyPr lIns="91425" tIns="91425" rIns="91425" bIns="91425" anchor="t" anchorCtr="0">
            <a:noAutofit/>
          </a:bodyPr>
          <a:lstStyle/>
          <a:p>
            <a:pPr lvl="0" rtl="0">
              <a:spcBef>
                <a:spcPts val="0"/>
              </a:spcBef>
              <a:buNone/>
            </a:pPr>
            <a:r>
              <a:rPr lang="en"/>
              <a:t>Written in the form of “If…Then… Because…”​</a:t>
            </a:r>
          </a:p>
          <a:p>
            <a:pPr lvl="0" rtl="0">
              <a:spcBef>
                <a:spcPts val="0"/>
              </a:spcBef>
              <a:buNone/>
            </a:pPr>
            <a:r>
              <a:rPr lang="en"/>
              <a:t>If… = Experimental setup​ (includes Independent Variable)</a:t>
            </a:r>
          </a:p>
          <a:p>
            <a:pPr lvl="0" rtl="0">
              <a:spcBef>
                <a:spcPts val="0"/>
              </a:spcBef>
              <a:buNone/>
            </a:pPr>
            <a:r>
              <a:rPr lang="en"/>
              <a:t>Then… = What you think will happen​ (includes Dependent Variable)</a:t>
            </a:r>
          </a:p>
          <a:p>
            <a:pPr lvl="0" rtl="0">
              <a:spcBef>
                <a:spcPts val="0"/>
              </a:spcBef>
              <a:buNone/>
            </a:pPr>
            <a:r>
              <a:rPr lang="en"/>
              <a:t>Because… = Why will it happen (research)​</a:t>
            </a:r>
          </a:p>
          <a:p>
            <a:pPr lvl="0" rtl="0">
              <a:spcBef>
                <a:spcPts val="0"/>
              </a:spcBef>
              <a:buNone/>
            </a:pPr>
            <a:r>
              <a:rPr lang="en"/>
              <a:t>NO Personal Pronouns!!!​</a:t>
            </a:r>
          </a:p>
          <a:p>
            <a:pPr lvl="0" rtl="0">
              <a:spcBef>
                <a:spcPts val="0"/>
              </a:spcBef>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Hypothesis Puzzle Activity</a:t>
            </a:r>
          </a:p>
        </p:txBody>
      </p:sp>
      <p:sp>
        <p:nvSpPr>
          <p:cNvPr id="483" name="Shape 483"/>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Scientific Method Activity #1</a:t>
            </a:r>
          </a:p>
        </p:txBody>
      </p:sp>
      <p:sp>
        <p:nvSpPr>
          <p:cNvPr id="93" name="Shape 9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As humans, we have a desire to understand the world around us. We naturally use the scientific method as we grow and learn.</a:t>
            </a:r>
          </a:p>
          <a:p>
            <a:pPr lvl="0">
              <a:spcBef>
                <a:spcPts val="0"/>
              </a:spcBef>
              <a:buNone/>
            </a:pPr>
            <a:r>
              <a:rPr lang="en"/>
              <a:t>A baby sees an object in front of him. He is curious about it. He puts it into his mouth. It tastes sour. He decides he does not like it and does not do it again.</a:t>
            </a:r>
          </a:p>
          <a:p>
            <a:pPr lvl="0">
              <a:spcBef>
                <a:spcPts val="0"/>
              </a:spcBef>
              <a:buNone/>
            </a:pPr>
            <a:r>
              <a:rPr lang="en"/>
              <a:t>Your group will be given cards to organize. Put them in a logical order and then write a sentence or two to justify why you put it in order.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rtl="0">
              <a:spcBef>
                <a:spcPts val="0"/>
              </a:spcBef>
              <a:buNone/>
            </a:pPr>
            <a:r>
              <a:rPr lang="en"/>
              <a:t>Day 6</a:t>
            </a:r>
          </a:p>
        </p:txBody>
      </p:sp>
      <p:sp>
        <p:nvSpPr>
          <p:cNvPr id="489" name="Shape 489"/>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rtl="0">
              <a:spcBef>
                <a:spcPts val="0"/>
              </a:spcBef>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How does salinity affect brine shrimp hatch rate?</a:t>
            </a:r>
          </a:p>
        </p:txBody>
      </p:sp>
      <p:sp>
        <p:nvSpPr>
          <p:cNvPr id="495" name="Shape 495"/>
          <p:cNvSpPr txBox="1">
            <a:spLocks noGrp="1"/>
          </p:cNvSpPr>
          <p:nvPr>
            <p:ph type="body" idx="1"/>
          </p:nvPr>
        </p:nvSpPr>
        <p:spPr>
          <a:xfrm>
            <a:off x="311700" y="1047950"/>
            <a:ext cx="8520600" cy="3796200"/>
          </a:xfrm>
          <a:prstGeom prst="rect">
            <a:avLst/>
          </a:prstGeom>
        </p:spPr>
        <p:txBody>
          <a:bodyPr lIns="91425" tIns="91425" rIns="91425" bIns="91425" anchor="t" anchorCtr="0">
            <a:noAutofit/>
          </a:bodyPr>
          <a:lstStyle/>
          <a:p>
            <a:pPr lvl="0">
              <a:spcBef>
                <a:spcPts val="0"/>
              </a:spcBef>
              <a:buNone/>
            </a:pPr>
            <a:r>
              <a:rPr lang="en"/>
              <a:t>If brine shrimp cysts are put into water with varying amounts of salinity (0%, 3%, 6%, 9%), then the brine shrimp cysts in the 3% salinity will hatch the greatest number of brine shrimp because brine shrimp are found in 3% salinity in the wild.</a:t>
            </a:r>
          </a:p>
          <a:p>
            <a:pPr lvl="0">
              <a:spcBef>
                <a:spcPts val="0"/>
              </a:spcBef>
              <a:buNone/>
            </a:pPr>
            <a:r>
              <a:rPr lang="en"/>
              <a:t>Independent variable?</a:t>
            </a:r>
          </a:p>
          <a:p>
            <a:pPr lvl="0">
              <a:spcBef>
                <a:spcPts val="0"/>
              </a:spcBef>
              <a:buNone/>
            </a:pPr>
            <a:r>
              <a:rPr lang="en"/>
              <a:t>% Salinity</a:t>
            </a:r>
          </a:p>
          <a:p>
            <a:pPr lvl="0">
              <a:spcBef>
                <a:spcPts val="0"/>
              </a:spcBef>
              <a:buNone/>
            </a:pPr>
            <a:r>
              <a:rPr lang="en"/>
              <a:t>Dependent variable?</a:t>
            </a:r>
          </a:p>
          <a:p>
            <a:pPr lvl="0">
              <a:spcBef>
                <a:spcPts val="0"/>
              </a:spcBef>
              <a:buNone/>
            </a:pPr>
            <a:r>
              <a:rPr lang="en"/>
              <a:t>Number of hatched cysts</a:t>
            </a:r>
          </a:p>
          <a:p>
            <a:pPr lvl="0">
              <a:spcBef>
                <a:spcPts val="0"/>
              </a:spcBef>
              <a:buNone/>
            </a:pPr>
            <a:endParaRPr/>
          </a:p>
          <a:p>
            <a:pPr lvl="0">
              <a:spcBef>
                <a:spcPts val="0"/>
              </a:spcBef>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How does sleep affect test scores?</a:t>
            </a:r>
          </a:p>
        </p:txBody>
      </p:sp>
      <p:sp>
        <p:nvSpPr>
          <p:cNvPr id="501" name="Shape 501"/>
          <p:cNvSpPr txBox="1">
            <a:spLocks noGrp="1"/>
          </p:cNvSpPr>
          <p:nvPr>
            <p:ph type="body" idx="1"/>
          </p:nvPr>
        </p:nvSpPr>
        <p:spPr>
          <a:xfrm>
            <a:off x="311700" y="1026550"/>
            <a:ext cx="8520600" cy="3796200"/>
          </a:xfrm>
          <a:prstGeom prst="rect">
            <a:avLst/>
          </a:prstGeom>
        </p:spPr>
        <p:txBody>
          <a:bodyPr lIns="91425" tIns="91425" rIns="91425" bIns="91425" anchor="t" anchorCtr="0">
            <a:noAutofit/>
          </a:bodyPr>
          <a:lstStyle/>
          <a:p>
            <a:pPr lvl="0">
              <a:spcBef>
                <a:spcPts val="0"/>
              </a:spcBef>
              <a:buNone/>
            </a:pPr>
            <a:r>
              <a:rPr lang="en"/>
              <a:t>If 4 groups of students are allowed different amounts of sleep per night (5 hours, 7 hours, 9 hours, 11 hours), then the group that gets 9 hours of sleep per night will have the highest test scores because 9 hours of sleep allows enough rest while staying within a natural rhythm.</a:t>
            </a:r>
          </a:p>
          <a:p>
            <a:pPr lvl="0">
              <a:spcBef>
                <a:spcPts val="0"/>
              </a:spcBef>
              <a:buNone/>
            </a:pPr>
            <a:r>
              <a:rPr lang="en"/>
              <a:t>Independent variable?</a:t>
            </a:r>
          </a:p>
          <a:p>
            <a:pPr lvl="0">
              <a:spcBef>
                <a:spcPts val="0"/>
              </a:spcBef>
              <a:buNone/>
            </a:pPr>
            <a:r>
              <a:rPr lang="en"/>
              <a:t>Number of hours of sleep</a:t>
            </a:r>
          </a:p>
          <a:p>
            <a:pPr lvl="0">
              <a:spcBef>
                <a:spcPts val="0"/>
              </a:spcBef>
              <a:buNone/>
            </a:pPr>
            <a:r>
              <a:rPr lang="en"/>
              <a:t>Dependent variable?</a:t>
            </a:r>
          </a:p>
          <a:p>
            <a:pPr lvl="0">
              <a:spcBef>
                <a:spcPts val="0"/>
              </a:spcBef>
              <a:buNone/>
            </a:pPr>
            <a:r>
              <a:rPr lang="en"/>
              <a:t>Test scores</a:t>
            </a:r>
          </a:p>
          <a:p>
            <a:pPr lvl="0">
              <a:spcBef>
                <a:spcPts val="0"/>
              </a:spcBef>
              <a:buNone/>
            </a:pPr>
            <a:endParaRPr/>
          </a:p>
          <a:p>
            <a:pPr lvl="0">
              <a:spcBef>
                <a:spcPts val="0"/>
              </a:spcBef>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Your Turn:</a:t>
            </a:r>
          </a:p>
        </p:txBody>
      </p:sp>
      <p:sp>
        <p:nvSpPr>
          <p:cNvPr id="507" name="Shape 507"/>
          <p:cNvSpPr txBox="1">
            <a:spLocks noGrp="1"/>
          </p:cNvSpPr>
          <p:nvPr>
            <p:ph type="body" idx="1"/>
          </p:nvPr>
        </p:nvSpPr>
        <p:spPr>
          <a:xfrm>
            <a:off x="311700" y="1228675"/>
            <a:ext cx="8520600" cy="3561900"/>
          </a:xfrm>
          <a:prstGeom prst="rect">
            <a:avLst/>
          </a:prstGeom>
        </p:spPr>
        <p:txBody>
          <a:bodyPr lIns="91425" tIns="91425" rIns="91425" bIns="91425" anchor="t" anchorCtr="0">
            <a:noAutofit/>
          </a:bodyPr>
          <a:lstStyle/>
          <a:p>
            <a:pPr lvl="0">
              <a:spcBef>
                <a:spcPts val="0"/>
              </a:spcBef>
              <a:buNone/>
            </a:pPr>
            <a:r>
              <a:rPr lang="en"/>
              <a:t>Scenario: Your mom has a bunch of potted petunia plants on the patio.  You notice that some of them are a lot taller than others.</a:t>
            </a:r>
          </a:p>
          <a:p>
            <a:pPr lvl="0">
              <a:spcBef>
                <a:spcPts val="0"/>
              </a:spcBef>
              <a:buNone/>
            </a:pPr>
            <a:r>
              <a:rPr lang="en"/>
              <a:t>What is a possible problem?</a:t>
            </a:r>
          </a:p>
          <a:p>
            <a:pPr lvl="0">
              <a:spcBef>
                <a:spcPts val="0"/>
              </a:spcBef>
              <a:buNone/>
            </a:pPr>
            <a:r>
              <a:rPr lang="en"/>
              <a:t>What is the IV and DV for your problem?</a:t>
            </a:r>
          </a:p>
          <a:p>
            <a:pPr lvl="0">
              <a:spcBef>
                <a:spcPts val="0"/>
              </a:spcBef>
              <a:buNone/>
            </a:pPr>
            <a:endParaRPr/>
          </a:p>
          <a:p>
            <a:pPr lvl="0">
              <a:spcBef>
                <a:spcPts val="0"/>
              </a:spcBef>
              <a:buNone/>
            </a:pPr>
            <a:r>
              <a:rPr lang="en" b="1"/>
              <a:t>Be ready to share yours with the class.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What’s wrong with these hypotheses?</a:t>
            </a:r>
          </a:p>
        </p:txBody>
      </p:sp>
      <p:sp>
        <p:nvSpPr>
          <p:cNvPr id="513" name="Shape 51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If 4 plants are given different amounts of fertilizer, then the most fertilizer will grow the best.</a:t>
            </a:r>
          </a:p>
          <a:p>
            <a:pPr lvl="0">
              <a:spcBef>
                <a:spcPts val="0"/>
              </a:spcBef>
              <a:buNone/>
            </a:pPr>
            <a:r>
              <a:rPr lang="en"/>
              <a:t>Fertilizer doesn’t grow</a:t>
            </a:r>
          </a:p>
          <a:p>
            <a:pPr lvl="0">
              <a:spcBef>
                <a:spcPts val="0"/>
              </a:spcBef>
              <a:buNone/>
            </a:pPr>
            <a:r>
              <a:rPr lang="en"/>
              <a:t>What does “best” mean?  How can we measure it?  Use a better word like “tallest” or “fastest”.</a:t>
            </a:r>
          </a:p>
          <a:p>
            <a:pPr lvl="0">
              <a:spcBef>
                <a:spcPts val="0"/>
              </a:spcBef>
              <a:buNone/>
            </a:pPr>
            <a:r>
              <a:rPr lang="en"/>
              <a:t>Where’s the “because” part of the statement?</a:t>
            </a:r>
          </a:p>
          <a:p>
            <a:pPr lvl="0">
              <a:spcBef>
                <a:spcPts val="0"/>
              </a:spcBef>
              <a:buNone/>
            </a:pPr>
            <a:endParaRPr/>
          </a:p>
          <a:p>
            <a:pPr lvl="0">
              <a:spcBef>
                <a:spcPts val="0"/>
              </a:spcBef>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What’s wrong with these hypotheses?</a:t>
            </a:r>
          </a:p>
        </p:txBody>
      </p:sp>
      <p:sp>
        <p:nvSpPr>
          <p:cNvPr id="519" name="Shape 51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If a plant is placed in the dark and another in the light, then the light will photosynthesize more because light is required for photosynthesis.</a:t>
            </a:r>
          </a:p>
          <a:p>
            <a:pPr lvl="0">
              <a:spcBef>
                <a:spcPts val="0"/>
              </a:spcBef>
              <a:buNone/>
            </a:pPr>
            <a:r>
              <a:rPr lang="en"/>
              <a:t>Is the light photosynthesizing?</a:t>
            </a:r>
          </a:p>
          <a:p>
            <a:pPr lvl="0">
              <a:spcBef>
                <a:spcPts val="0"/>
              </a:spcBef>
              <a:buNone/>
            </a:pPr>
            <a:r>
              <a:rPr lang="en"/>
              <a:t>The word “more” is used… more than what?  You need a comparison, something measureable.</a:t>
            </a:r>
          </a:p>
          <a:p>
            <a:pPr lvl="0">
              <a:spcBef>
                <a:spcPts val="0"/>
              </a:spcBef>
              <a:buNone/>
            </a:pPr>
            <a:endParaRPr/>
          </a:p>
          <a:p>
            <a:pPr lvl="0">
              <a:spcBef>
                <a:spcPts val="0"/>
              </a:spcBef>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What’s wrong with these hypotheses?</a:t>
            </a:r>
          </a:p>
          <a:p>
            <a:pPr lvl="0">
              <a:spcBef>
                <a:spcPts val="0"/>
              </a:spcBef>
              <a:buNone/>
            </a:pPr>
            <a:endParaRPr/>
          </a:p>
        </p:txBody>
      </p:sp>
      <p:sp>
        <p:nvSpPr>
          <p:cNvPr id="525" name="Shape 52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If a lion is scared of a human, then it will run.</a:t>
            </a:r>
          </a:p>
          <a:p>
            <a:pPr lvl="0">
              <a:spcBef>
                <a:spcPts val="0"/>
              </a:spcBef>
              <a:buNone/>
            </a:pPr>
            <a:r>
              <a:rPr lang="en"/>
              <a:t>What’s it?</a:t>
            </a:r>
          </a:p>
          <a:p>
            <a:pPr lvl="0">
              <a:spcBef>
                <a:spcPts val="0"/>
              </a:spcBef>
              <a:buNone/>
            </a:pPr>
            <a:r>
              <a:rPr lang="en"/>
              <a:t>Where’s the because?</a:t>
            </a:r>
          </a:p>
          <a:p>
            <a:pPr lvl="0">
              <a:spcBef>
                <a:spcPts val="0"/>
              </a:spcBef>
              <a:buNone/>
            </a:pPr>
            <a:endParaRPr/>
          </a:p>
          <a:p>
            <a:pPr lvl="0">
              <a:spcBef>
                <a:spcPts val="0"/>
              </a:spcBef>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More Practice:</a:t>
            </a:r>
          </a:p>
        </p:txBody>
      </p:sp>
      <p:sp>
        <p:nvSpPr>
          <p:cNvPr id="531" name="Shape 53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John noticed that his dog would get excited and go to the front door before his father would even open the door.  He wondered whether his dog predicted his father’s return home by knowing the sound of his father’s car as it pulled into the driveway.</a:t>
            </a:r>
          </a:p>
          <a:p>
            <a:pPr lvl="0">
              <a:spcBef>
                <a:spcPts val="0"/>
              </a:spcBef>
              <a:buNone/>
            </a:pPr>
            <a:endParaRPr/>
          </a:p>
          <a:p>
            <a:pPr lvl="0">
              <a:spcBef>
                <a:spcPts val="0"/>
              </a:spcBef>
              <a:buNone/>
            </a:pPr>
            <a:r>
              <a:rPr lang="en"/>
              <a:t>What is the problem?</a:t>
            </a:r>
          </a:p>
          <a:p>
            <a:pPr lvl="0">
              <a:spcBef>
                <a:spcPts val="0"/>
              </a:spcBef>
              <a:buNone/>
            </a:pPr>
            <a:endParaRPr/>
          </a:p>
          <a:p>
            <a:pPr lvl="0">
              <a:spcBef>
                <a:spcPts val="0"/>
              </a:spcBef>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More Practice:</a:t>
            </a:r>
          </a:p>
        </p:txBody>
      </p:sp>
      <p:sp>
        <p:nvSpPr>
          <p:cNvPr id="537" name="Shape 53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Does Rover recognize the sound of Dad’s car?</a:t>
            </a:r>
          </a:p>
          <a:p>
            <a:pPr lvl="0">
              <a:spcBef>
                <a:spcPts val="0"/>
              </a:spcBef>
              <a:buNone/>
            </a:pPr>
            <a:r>
              <a:rPr lang="en"/>
              <a:t>What would a good hypothesis be?</a:t>
            </a:r>
          </a:p>
          <a:p>
            <a:pPr lvl="0">
              <a:spcBef>
                <a:spcPts val="0"/>
              </a:spcBef>
              <a:buNone/>
            </a:pPr>
            <a:r>
              <a:rPr lang="en"/>
              <a:t>If Rover hears four different cars pull up into the driveway, then he will only go to the front door when Dad’s car pulls into the driveway because dogs can be conditioned to recognize different sounds.</a:t>
            </a:r>
          </a:p>
          <a:p>
            <a:pPr lvl="0">
              <a:spcBef>
                <a:spcPts val="0"/>
              </a:spcBef>
              <a:buNone/>
            </a:pPr>
            <a:endParaRPr/>
          </a:p>
          <a:p>
            <a:pPr lvl="0">
              <a:spcBef>
                <a:spcPts val="0"/>
              </a:spcBef>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Let’s go back to our peacock….</a:t>
            </a:r>
          </a:p>
        </p:txBody>
      </p:sp>
      <p:sp>
        <p:nvSpPr>
          <p:cNvPr id="543" name="Shape 54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Problem: Does the length of the peacock’s feathers affect fertility rates?</a:t>
            </a:r>
          </a:p>
          <a:p>
            <a:pPr lvl="0">
              <a:spcBef>
                <a:spcPts val="0"/>
              </a:spcBef>
              <a:buNone/>
            </a:pPr>
            <a:r>
              <a:rPr lang="en"/>
              <a:t>Hypothesis: If a peacock’s feathers are clipped, then he will get less attention from the peahens because long feathers on a peacock’s tail is linked to health and fertility.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Proper Order:</a:t>
            </a:r>
          </a:p>
        </p:txBody>
      </p:sp>
      <p:sp>
        <p:nvSpPr>
          <p:cNvPr id="99" name="Shape 9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lnSpc>
                <a:spcPct val="150000"/>
              </a:lnSpc>
              <a:spcBef>
                <a:spcPts val="0"/>
              </a:spcBef>
              <a:buAutoNum type="arabicPeriod"/>
            </a:pPr>
            <a:r>
              <a:rPr lang="en"/>
              <a:t>F: Tommy’s car won’t start.</a:t>
            </a:r>
          </a:p>
          <a:p>
            <a:pPr marL="914400" lvl="1" indent="-228600" rtl="0">
              <a:lnSpc>
                <a:spcPct val="150000"/>
              </a:lnSpc>
              <a:spcBef>
                <a:spcPts val="0"/>
              </a:spcBef>
              <a:buAutoNum type="alphaLcPeriod"/>
            </a:pPr>
            <a:r>
              <a:rPr lang="en"/>
              <a:t>This is an </a:t>
            </a:r>
            <a:r>
              <a:rPr lang="en" b="1"/>
              <a:t>observation</a:t>
            </a:r>
            <a:r>
              <a:rPr lang="en"/>
              <a:t>.</a:t>
            </a:r>
          </a:p>
          <a:p>
            <a:pPr marL="457200" lvl="0" indent="-228600" rtl="0">
              <a:lnSpc>
                <a:spcPct val="150000"/>
              </a:lnSpc>
              <a:spcBef>
                <a:spcPts val="0"/>
              </a:spcBef>
              <a:buAutoNum type="arabicPeriod"/>
            </a:pPr>
            <a:r>
              <a:rPr lang="en"/>
              <a:t>B: Tommy wonders why the car won’t start.</a:t>
            </a:r>
          </a:p>
          <a:p>
            <a:pPr marL="914400" lvl="1" indent="-228600" rtl="0">
              <a:lnSpc>
                <a:spcPct val="150000"/>
              </a:lnSpc>
              <a:spcBef>
                <a:spcPts val="0"/>
              </a:spcBef>
              <a:buAutoNum type="alphaLcPeriod"/>
            </a:pPr>
            <a:r>
              <a:rPr lang="en"/>
              <a:t>This is the </a:t>
            </a:r>
            <a:r>
              <a:rPr lang="en" b="1"/>
              <a:t>question</a:t>
            </a:r>
            <a:r>
              <a:rPr lang="en"/>
              <a:t> that Tommy wants answered.</a:t>
            </a:r>
          </a:p>
          <a:p>
            <a:pPr marL="457200" lvl="0" indent="-228600" rtl="0">
              <a:lnSpc>
                <a:spcPct val="150000"/>
              </a:lnSpc>
              <a:spcBef>
                <a:spcPts val="0"/>
              </a:spcBef>
              <a:buAutoNum type="arabicPeriod"/>
            </a:pPr>
            <a:r>
              <a:rPr lang="en"/>
              <a:t>D: Tommy thinks that his battery might be dead. “If the radio won’t turn on, then it must be the battery because the radio runs off of the battery.”</a:t>
            </a:r>
          </a:p>
          <a:p>
            <a:pPr marL="914400" lvl="1" indent="-228600" rtl="0">
              <a:lnSpc>
                <a:spcPct val="150000"/>
              </a:lnSpc>
              <a:spcBef>
                <a:spcPts val="0"/>
              </a:spcBef>
              <a:buAutoNum type="alphaLcPeriod"/>
            </a:pPr>
            <a:r>
              <a:rPr lang="en"/>
              <a:t>This is Tommy’s </a:t>
            </a:r>
            <a:r>
              <a:rPr lang="en" b="1"/>
              <a:t>prediction or hypothesis</a:t>
            </a:r>
            <a:r>
              <a:rPr lang="en"/>
              <a:t> of what will happen when he does his test.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Day 7</a:t>
            </a:r>
          </a:p>
        </p:txBody>
      </p:sp>
      <p:sp>
        <p:nvSpPr>
          <p:cNvPr id="549" name="Shape 549"/>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Problem and Hypothesis problems:</a:t>
            </a:r>
          </a:p>
        </p:txBody>
      </p:sp>
      <p:sp>
        <p:nvSpPr>
          <p:cNvPr id="555" name="Shape 555"/>
          <p:cNvSpPr txBox="1">
            <a:spLocks noGrp="1"/>
          </p:cNvSpPr>
          <p:nvPr>
            <p:ph type="body" idx="1"/>
          </p:nvPr>
        </p:nvSpPr>
        <p:spPr>
          <a:xfrm>
            <a:off x="311700" y="1228675"/>
            <a:ext cx="8520600" cy="3522000"/>
          </a:xfrm>
          <a:prstGeom prst="rect">
            <a:avLst/>
          </a:prstGeom>
        </p:spPr>
        <p:txBody>
          <a:bodyPr lIns="91425" tIns="91425" rIns="91425" bIns="91425" anchor="t" anchorCtr="0">
            <a:noAutofit/>
          </a:bodyPr>
          <a:lstStyle/>
          <a:p>
            <a:pPr lvl="0">
              <a:spcBef>
                <a:spcPts val="0"/>
              </a:spcBef>
              <a:buNone/>
            </a:pPr>
            <a:r>
              <a:rPr lang="en"/>
              <a:t>1.Sally wants to test whether the amount of soil put into each pot will affect the growth of the plants. She wants to compare 2 cups of soil, 4 cups of soil, 6 cups of soil or 8 cups of soil.</a:t>
            </a:r>
          </a:p>
          <a:p>
            <a:pPr lvl="0">
              <a:spcBef>
                <a:spcPts val="0"/>
              </a:spcBef>
              <a:buNone/>
            </a:pPr>
            <a:r>
              <a:rPr lang="en"/>
              <a:t>What is the problem? </a:t>
            </a:r>
          </a:p>
          <a:p>
            <a:pPr lvl="0">
              <a:spcBef>
                <a:spcPts val="0"/>
              </a:spcBef>
              <a:buNone/>
            </a:pPr>
            <a:r>
              <a:rPr lang="en"/>
              <a:t>Does the amount of soil a plant grows in affect the plant’s growth?</a:t>
            </a:r>
          </a:p>
          <a:p>
            <a:pPr lvl="0">
              <a:spcBef>
                <a:spcPts val="0"/>
              </a:spcBef>
              <a:buNone/>
            </a:pPr>
            <a:endParaRPr/>
          </a:p>
          <a:p>
            <a:pPr lvl="0">
              <a:spcBef>
                <a:spcPts val="0"/>
              </a:spcBef>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Problem and Hypothesis problems:</a:t>
            </a:r>
          </a:p>
        </p:txBody>
      </p:sp>
      <p:sp>
        <p:nvSpPr>
          <p:cNvPr id="561" name="Shape 56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Independent variable? Amount of soil </a:t>
            </a:r>
          </a:p>
          <a:p>
            <a:pPr lvl="0">
              <a:spcBef>
                <a:spcPts val="0"/>
              </a:spcBef>
              <a:buNone/>
            </a:pPr>
            <a:r>
              <a:rPr lang="en"/>
              <a:t>Dependent variable? Height or growth of plant</a:t>
            </a:r>
          </a:p>
          <a:p>
            <a:pPr lvl="0">
              <a:spcBef>
                <a:spcPts val="0"/>
              </a:spcBef>
              <a:buNone/>
            </a:pPr>
            <a:r>
              <a:rPr lang="en"/>
              <a:t>Hypothesis: </a:t>
            </a:r>
            <a:r>
              <a:rPr lang="en" b="1"/>
              <a:t>If</a:t>
            </a:r>
            <a:r>
              <a:rPr lang="en"/>
              <a:t> plants are grown in different amounts of soil (2 cups, 4 cups, 6 cups or 8 cups), </a:t>
            </a:r>
            <a:r>
              <a:rPr lang="en" b="1"/>
              <a:t>then</a:t>
            </a:r>
            <a:r>
              <a:rPr lang="en"/>
              <a:t> the plant in the 8 cups of soil will grow the tallest </a:t>
            </a:r>
            <a:r>
              <a:rPr lang="en" b="1"/>
              <a:t>because</a:t>
            </a:r>
            <a:r>
              <a:rPr lang="en"/>
              <a:t> the size of a plant’s root system determines the height in which it can grow.</a:t>
            </a:r>
          </a:p>
          <a:p>
            <a:pPr lvl="0" rtl="0">
              <a:spcBef>
                <a:spcPts val="0"/>
              </a:spcBef>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Problem and Hypothesis problems:</a:t>
            </a:r>
          </a:p>
        </p:txBody>
      </p:sp>
      <p:sp>
        <p:nvSpPr>
          <p:cNvPr id="567" name="Shape 567"/>
          <p:cNvSpPr txBox="1">
            <a:spLocks noGrp="1"/>
          </p:cNvSpPr>
          <p:nvPr>
            <p:ph type="body" idx="1"/>
          </p:nvPr>
        </p:nvSpPr>
        <p:spPr>
          <a:xfrm>
            <a:off x="311700" y="1228675"/>
            <a:ext cx="8520600" cy="3522000"/>
          </a:xfrm>
          <a:prstGeom prst="rect">
            <a:avLst/>
          </a:prstGeom>
        </p:spPr>
        <p:txBody>
          <a:bodyPr lIns="91425" tIns="91425" rIns="91425" bIns="91425" anchor="t" anchorCtr="0">
            <a:noAutofit/>
          </a:bodyPr>
          <a:lstStyle/>
          <a:p>
            <a:pPr lvl="0" rtl="0">
              <a:spcBef>
                <a:spcPts val="0"/>
              </a:spcBef>
              <a:buNone/>
            </a:pPr>
            <a:r>
              <a:rPr lang="en"/>
              <a:t>2. Bobby notices that plants grow taller in different areas of his backyard. He wonders if the amount of sunlight each plant is getting on a daily basis affects how fast it grows. He wants to compare 3 hours of sunlight, 6 hours of sunlight, 9 hours of sunlight and 12 hours of sunlight.</a:t>
            </a:r>
          </a:p>
          <a:p>
            <a:pPr lvl="0" rtl="0">
              <a:spcBef>
                <a:spcPts val="0"/>
              </a:spcBef>
              <a:buNone/>
            </a:pPr>
            <a:r>
              <a:rPr lang="en"/>
              <a:t>What is the problem? </a:t>
            </a:r>
          </a:p>
          <a:p>
            <a:pPr lvl="0" rtl="0">
              <a:spcBef>
                <a:spcPts val="0"/>
              </a:spcBef>
              <a:buNone/>
            </a:pPr>
            <a:r>
              <a:rPr lang="en"/>
              <a:t>Does the amount of exposure to sunlight affect plant growth?</a:t>
            </a:r>
          </a:p>
          <a:p>
            <a:pPr lvl="0" rtl="0">
              <a:spcBef>
                <a:spcPts val="0"/>
              </a:spcBef>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Problem and Hypothesis problems:</a:t>
            </a:r>
          </a:p>
        </p:txBody>
      </p:sp>
      <p:sp>
        <p:nvSpPr>
          <p:cNvPr id="573" name="Shape 57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Independent variable? Amount of sunlight </a:t>
            </a:r>
          </a:p>
          <a:p>
            <a:pPr lvl="0">
              <a:spcBef>
                <a:spcPts val="0"/>
              </a:spcBef>
              <a:buNone/>
            </a:pPr>
            <a:r>
              <a:rPr lang="en"/>
              <a:t>Dependent variable? Height or growth of the plant</a:t>
            </a:r>
          </a:p>
          <a:p>
            <a:pPr lvl="0" rtl="0">
              <a:spcBef>
                <a:spcPts val="0"/>
              </a:spcBef>
              <a:buNone/>
            </a:pPr>
            <a:r>
              <a:rPr lang="en"/>
              <a:t>Hypothesis: </a:t>
            </a:r>
            <a:r>
              <a:rPr lang="en" b="1"/>
              <a:t>If</a:t>
            </a:r>
            <a:r>
              <a:rPr lang="en"/>
              <a:t> plants are exposed to various amounts of sunlight (3 hours, 6 hours, 9 hours or 12 hours), </a:t>
            </a:r>
            <a:r>
              <a:rPr lang="en" b="1"/>
              <a:t>then</a:t>
            </a:r>
            <a:r>
              <a:rPr lang="en"/>
              <a:t> the plants exposed to 12 hours of light will grow the tallest </a:t>
            </a:r>
            <a:r>
              <a:rPr lang="en" b="1"/>
              <a:t>because</a:t>
            </a:r>
            <a:r>
              <a:rPr lang="en"/>
              <a:t> plants need light to create food used for growth.</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Problem and Hypothesis problems:</a:t>
            </a:r>
          </a:p>
        </p:txBody>
      </p:sp>
      <p:sp>
        <p:nvSpPr>
          <p:cNvPr id="579" name="Shape 579"/>
          <p:cNvSpPr txBox="1">
            <a:spLocks noGrp="1"/>
          </p:cNvSpPr>
          <p:nvPr>
            <p:ph type="body" idx="1"/>
          </p:nvPr>
        </p:nvSpPr>
        <p:spPr>
          <a:xfrm>
            <a:off x="311700" y="1228675"/>
            <a:ext cx="8520600" cy="3522000"/>
          </a:xfrm>
          <a:prstGeom prst="rect">
            <a:avLst/>
          </a:prstGeom>
        </p:spPr>
        <p:txBody>
          <a:bodyPr lIns="91425" tIns="91425" rIns="91425" bIns="91425" anchor="t" anchorCtr="0">
            <a:noAutofit/>
          </a:bodyPr>
          <a:lstStyle/>
          <a:p>
            <a:pPr lvl="0" rtl="0">
              <a:spcBef>
                <a:spcPts val="0"/>
              </a:spcBef>
              <a:buNone/>
            </a:pPr>
            <a:r>
              <a:rPr lang="en"/>
              <a:t>Jen has many rose bushes in her backyard. She notices that some rose bushes seem to be growing faster than others. She realizes that the rose bushes are all planted in different size pots. She wants to compare a 6 inch pot, a 12 inch pot, an 18 inch pot and a 24 inch pot. </a:t>
            </a:r>
          </a:p>
          <a:p>
            <a:pPr lvl="0">
              <a:spcBef>
                <a:spcPts val="0"/>
              </a:spcBef>
              <a:buNone/>
            </a:pPr>
            <a:r>
              <a:rPr lang="en"/>
              <a:t>What is the problem? </a:t>
            </a:r>
          </a:p>
          <a:p>
            <a:pPr lvl="0" rtl="0">
              <a:spcBef>
                <a:spcPts val="0"/>
              </a:spcBef>
              <a:buNone/>
            </a:pPr>
            <a:r>
              <a:rPr lang="en"/>
              <a:t>Does the size of the pot a plant is grown in affect it’s growth rate?</a:t>
            </a:r>
          </a:p>
          <a:p>
            <a:pPr lvl="0" rtl="0">
              <a:spcBef>
                <a:spcPts val="0"/>
              </a:spcBef>
              <a:buNone/>
            </a:pPr>
            <a:endParaRPr/>
          </a:p>
          <a:p>
            <a:pPr lvl="0" rtl="0">
              <a:spcBef>
                <a:spcPts val="0"/>
              </a:spcBef>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Problem and Hypothesis problems:</a:t>
            </a:r>
          </a:p>
        </p:txBody>
      </p:sp>
      <p:sp>
        <p:nvSpPr>
          <p:cNvPr id="585" name="Shape 58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Independent variable? Size of the pot </a:t>
            </a:r>
          </a:p>
          <a:p>
            <a:pPr lvl="0">
              <a:spcBef>
                <a:spcPts val="0"/>
              </a:spcBef>
              <a:buNone/>
            </a:pPr>
            <a:r>
              <a:rPr lang="en"/>
              <a:t>Dependent variable? Growth rate of plant</a:t>
            </a:r>
          </a:p>
          <a:p>
            <a:pPr lvl="0" rtl="0">
              <a:spcBef>
                <a:spcPts val="0"/>
              </a:spcBef>
              <a:buNone/>
            </a:pPr>
            <a:r>
              <a:rPr lang="en"/>
              <a:t>Hypothesis: </a:t>
            </a:r>
            <a:r>
              <a:rPr lang="en" b="1"/>
              <a:t>If</a:t>
            </a:r>
            <a:r>
              <a:rPr lang="en"/>
              <a:t> plants are grown in different sized pots (6 inch, 12 inch, 18 inch or 24 inch), </a:t>
            </a:r>
            <a:r>
              <a:rPr lang="en" b="1"/>
              <a:t>then</a:t>
            </a:r>
            <a:r>
              <a:rPr lang="en"/>
              <a:t> the plant in the 24 inch pot will grow the fastest </a:t>
            </a:r>
            <a:r>
              <a:rPr lang="en" b="1"/>
              <a:t>because</a:t>
            </a:r>
            <a:r>
              <a:rPr lang="en"/>
              <a:t> when plant roots have more room, they are able to absorb more nutrients.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Problem and Hypothesis problems:</a:t>
            </a:r>
          </a:p>
        </p:txBody>
      </p:sp>
      <p:sp>
        <p:nvSpPr>
          <p:cNvPr id="591" name="Shape 591"/>
          <p:cNvSpPr txBox="1">
            <a:spLocks noGrp="1"/>
          </p:cNvSpPr>
          <p:nvPr>
            <p:ph type="body" idx="1"/>
          </p:nvPr>
        </p:nvSpPr>
        <p:spPr>
          <a:xfrm>
            <a:off x="311700" y="1228675"/>
            <a:ext cx="8520600" cy="3522000"/>
          </a:xfrm>
          <a:prstGeom prst="rect">
            <a:avLst/>
          </a:prstGeom>
        </p:spPr>
        <p:txBody>
          <a:bodyPr lIns="91425" tIns="91425" rIns="91425" bIns="91425" anchor="t" anchorCtr="0">
            <a:noAutofit/>
          </a:bodyPr>
          <a:lstStyle/>
          <a:p>
            <a:pPr lvl="0" rtl="0">
              <a:spcBef>
                <a:spcPts val="0"/>
              </a:spcBef>
              <a:buNone/>
            </a:pPr>
            <a:r>
              <a:rPr lang="en"/>
              <a:t>Sandy has been keeping a close eye on her garden lately. Recently, she noticed the presence of a few new types of bugs. She also noted that some of her plants were producing different amounts of fruit than they were before the bugs showed up. She wants to compare ladybugs, earthworms, bees and caterpillars.</a:t>
            </a:r>
          </a:p>
          <a:p>
            <a:pPr lvl="0" rtl="0">
              <a:spcBef>
                <a:spcPts val="0"/>
              </a:spcBef>
              <a:buNone/>
            </a:pPr>
            <a:r>
              <a:rPr lang="en"/>
              <a:t>What is the problem? </a:t>
            </a:r>
          </a:p>
          <a:p>
            <a:pPr lvl="0" rtl="0">
              <a:spcBef>
                <a:spcPts val="0"/>
              </a:spcBef>
              <a:buNone/>
            </a:pPr>
            <a:r>
              <a:rPr lang="en"/>
              <a:t>Do insects affect the amount of fruit a plant produces?</a:t>
            </a:r>
          </a:p>
          <a:p>
            <a:pPr lvl="0" rtl="0">
              <a:spcBef>
                <a:spcPts val="0"/>
              </a:spcBef>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Problem and Hypothesis problems:</a:t>
            </a:r>
          </a:p>
        </p:txBody>
      </p:sp>
      <p:sp>
        <p:nvSpPr>
          <p:cNvPr id="597" name="Shape 59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Independent variable? Type of insect </a:t>
            </a:r>
          </a:p>
          <a:p>
            <a:pPr lvl="0">
              <a:spcBef>
                <a:spcPts val="0"/>
              </a:spcBef>
              <a:buNone/>
            </a:pPr>
            <a:r>
              <a:rPr lang="en"/>
              <a:t>Dependent variable? Amount of fruit produced</a:t>
            </a:r>
          </a:p>
          <a:p>
            <a:pPr lvl="0" rtl="0">
              <a:spcBef>
                <a:spcPts val="0"/>
              </a:spcBef>
              <a:buNone/>
            </a:pPr>
            <a:r>
              <a:rPr lang="en"/>
              <a:t>Hypothesis: </a:t>
            </a:r>
            <a:r>
              <a:rPr lang="en" b="1"/>
              <a:t>If</a:t>
            </a:r>
            <a:r>
              <a:rPr lang="en"/>
              <a:t> plants are exposed to different types of insects (ladybugs, earthworms, bees or caterpillars), </a:t>
            </a:r>
            <a:r>
              <a:rPr lang="en" b="1"/>
              <a:t>then</a:t>
            </a:r>
            <a:r>
              <a:rPr lang="en"/>
              <a:t> the plants exposed to bees will produce the most fruit </a:t>
            </a:r>
            <a:r>
              <a:rPr lang="en" b="1"/>
              <a:t>because</a:t>
            </a:r>
            <a:r>
              <a:rPr lang="en"/>
              <a:t> bees pollinate the flowers of plants.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Problem and Hypothesis problems:</a:t>
            </a:r>
          </a:p>
        </p:txBody>
      </p:sp>
      <p:sp>
        <p:nvSpPr>
          <p:cNvPr id="603" name="Shape 603"/>
          <p:cNvSpPr txBox="1">
            <a:spLocks noGrp="1"/>
          </p:cNvSpPr>
          <p:nvPr>
            <p:ph type="body" idx="1"/>
          </p:nvPr>
        </p:nvSpPr>
        <p:spPr>
          <a:xfrm>
            <a:off x="311700" y="1228675"/>
            <a:ext cx="8520600" cy="3522000"/>
          </a:xfrm>
          <a:prstGeom prst="rect">
            <a:avLst/>
          </a:prstGeom>
        </p:spPr>
        <p:txBody>
          <a:bodyPr lIns="91425" tIns="91425" rIns="91425" bIns="91425" anchor="t" anchorCtr="0">
            <a:noAutofit/>
          </a:bodyPr>
          <a:lstStyle/>
          <a:p>
            <a:pPr lvl="0" rtl="0">
              <a:spcBef>
                <a:spcPts val="0"/>
              </a:spcBef>
              <a:buNone/>
            </a:pPr>
            <a:r>
              <a:rPr lang="en"/>
              <a:t>Paul noticed that some of the potted plants in his backyard were growing taller than others. He thought maybe this was due to the type of fertilizer the plants were given. He wants to compare Speedy Grow Fertilizer, Miracle Grow Fertilizer, Quick Grow Fertilizer and coffee grounds.</a:t>
            </a:r>
          </a:p>
          <a:p>
            <a:pPr lvl="0" rtl="0">
              <a:spcBef>
                <a:spcPts val="0"/>
              </a:spcBef>
              <a:buNone/>
            </a:pPr>
            <a:r>
              <a:rPr lang="en"/>
              <a:t>What is the problem? </a:t>
            </a:r>
          </a:p>
          <a:p>
            <a:pPr lvl="0" rtl="0">
              <a:spcBef>
                <a:spcPts val="0"/>
              </a:spcBef>
              <a:buNone/>
            </a:pPr>
            <a:r>
              <a:rPr lang="en"/>
              <a:t>Do some fertilizers allow plants to grow taller than others? </a:t>
            </a:r>
          </a:p>
          <a:p>
            <a:pPr lvl="0" rt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Proper Order:</a:t>
            </a:r>
          </a:p>
        </p:txBody>
      </p:sp>
      <p:sp>
        <p:nvSpPr>
          <p:cNvPr id="105" name="Shape 10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lnSpc>
                <a:spcPct val="150000"/>
              </a:lnSpc>
              <a:spcBef>
                <a:spcPts val="0"/>
              </a:spcBef>
              <a:buAutoNum type="arabicPeriod" startAt="4"/>
            </a:pPr>
            <a:r>
              <a:rPr lang="en"/>
              <a:t>A: Tommy checks his radio.</a:t>
            </a:r>
          </a:p>
          <a:p>
            <a:pPr marL="914400" lvl="1" indent="-228600" rtl="0">
              <a:lnSpc>
                <a:spcPct val="150000"/>
              </a:lnSpc>
              <a:spcBef>
                <a:spcPts val="0"/>
              </a:spcBef>
              <a:buAutoNum type="alphaLcPeriod"/>
            </a:pPr>
            <a:r>
              <a:rPr lang="en"/>
              <a:t>This is the </a:t>
            </a:r>
            <a:r>
              <a:rPr lang="en" b="1"/>
              <a:t>experiment</a:t>
            </a:r>
            <a:r>
              <a:rPr lang="en"/>
              <a:t> itself.</a:t>
            </a:r>
          </a:p>
          <a:p>
            <a:pPr marL="457200" lvl="0" indent="-228600" rtl="0">
              <a:lnSpc>
                <a:spcPct val="150000"/>
              </a:lnSpc>
              <a:spcBef>
                <a:spcPts val="0"/>
              </a:spcBef>
              <a:buAutoNum type="arabicPeriod" startAt="4"/>
            </a:pPr>
            <a:r>
              <a:rPr lang="en"/>
              <a:t>G: The radio did not turn on.</a:t>
            </a:r>
          </a:p>
          <a:p>
            <a:pPr marL="914400" lvl="1" indent="-228600" rtl="0">
              <a:lnSpc>
                <a:spcPct val="150000"/>
              </a:lnSpc>
              <a:spcBef>
                <a:spcPts val="0"/>
              </a:spcBef>
              <a:buAutoNum type="alphaLcPeriod"/>
            </a:pPr>
            <a:r>
              <a:rPr lang="en"/>
              <a:t>This is the </a:t>
            </a:r>
            <a:r>
              <a:rPr lang="en" b="1"/>
              <a:t>data</a:t>
            </a:r>
            <a:r>
              <a:rPr lang="en"/>
              <a:t>. It is simply the observation of what happened.</a:t>
            </a:r>
          </a:p>
          <a:p>
            <a:pPr marL="457200" lvl="0" indent="-228600" rtl="0">
              <a:lnSpc>
                <a:spcPct val="150000"/>
              </a:lnSpc>
              <a:spcBef>
                <a:spcPts val="0"/>
              </a:spcBef>
              <a:buAutoNum type="arabicPeriod" startAt="4"/>
            </a:pPr>
            <a:r>
              <a:rPr lang="en"/>
              <a:t>E: The battery is dead.</a:t>
            </a:r>
          </a:p>
          <a:p>
            <a:pPr marL="914400" lvl="1" indent="-228600" rtl="0">
              <a:lnSpc>
                <a:spcPct val="150000"/>
              </a:lnSpc>
              <a:spcBef>
                <a:spcPts val="0"/>
              </a:spcBef>
              <a:buAutoNum type="alphaLcPeriod"/>
            </a:pPr>
            <a:r>
              <a:rPr lang="en"/>
              <a:t>This is the </a:t>
            </a:r>
            <a:r>
              <a:rPr lang="en" b="1"/>
              <a:t>data analysis</a:t>
            </a:r>
            <a:r>
              <a:rPr lang="en"/>
              <a:t>, it puts words or context to the data.</a:t>
            </a:r>
          </a:p>
          <a:p>
            <a:pPr marL="457200" lvl="0" indent="-228600" rtl="0">
              <a:lnSpc>
                <a:spcPct val="150000"/>
              </a:lnSpc>
              <a:spcBef>
                <a:spcPts val="0"/>
              </a:spcBef>
              <a:buAutoNum type="arabicPeriod" startAt="4"/>
            </a:pPr>
            <a:r>
              <a:rPr lang="en"/>
              <a:t>C: Tommy changes his battery.</a:t>
            </a:r>
          </a:p>
          <a:p>
            <a:pPr marL="914400" lvl="1" indent="-228600" rtl="0">
              <a:lnSpc>
                <a:spcPct val="150000"/>
              </a:lnSpc>
              <a:spcBef>
                <a:spcPts val="0"/>
              </a:spcBef>
              <a:buAutoNum type="alphaLcPeriod"/>
            </a:pPr>
            <a:r>
              <a:rPr lang="en"/>
              <a:t>This is the </a:t>
            </a:r>
            <a:r>
              <a:rPr lang="en" b="1"/>
              <a:t>conclusion</a:t>
            </a:r>
            <a:r>
              <a:rPr lang="en"/>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Problem and Hypothesis problems:</a:t>
            </a:r>
          </a:p>
        </p:txBody>
      </p:sp>
      <p:sp>
        <p:nvSpPr>
          <p:cNvPr id="609" name="Shape 60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Independent variable? Fertilizers </a:t>
            </a:r>
          </a:p>
          <a:p>
            <a:pPr lvl="0">
              <a:spcBef>
                <a:spcPts val="0"/>
              </a:spcBef>
              <a:buNone/>
            </a:pPr>
            <a:r>
              <a:rPr lang="en"/>
              <a:t>Dependent variable? Height or growth of plant</a:t>
            </a:r>
          </a:p>
          <a:p>
            <a:pPr lvl="0" rtl="0">
              <a:spcBef>
                <a:spcPts val="0"/>
              </a:spcBef>
              <a:buNone/>
            </a:pPr>
            <a:r>
              <a:rPr lang="en"/>
              <a:t>Hypothesis: </a:t>
            </a:r>
            <a:r>
              <a:rPr lang="en" b="1"/>
              <a:t>If</a:t>
            </a:r>
            <a:r>
              <a:rPr lang="en"/>
              <a:t> plants are given different kinds of fertilizers (Speedy Grow Fertilizer, Miracle Grow Fertilizer, Quick Grow Fertilizer or coffee grounds), </a:t>
            </a:r>
            <a:r>
              <a:rPr lang="en" b="1"/>
              <a:t>then</a:t>
            </a:r>
            <a:r>
              <a:rPr lang="en"/>
              <a:t> the plant given Speedy Grow Fertilizer will grow the tallest </a:t>
            </a:r>
            <a:r>
              <a:rPr lang="en" b="1"/>
              <a:t>because</a:t>
            </a:r>
            <a:r>
              <a:rPr lang="en"/>
              <a:t> it has the highest amount of Nitrogen and Phosphorus which are both needed for plant growth.</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Problem and Hypothesis problems:</a:t>
            </a:r>
          </a:p>
        </p:txBody>
      </p:sp>
      <p:sp>
        <p:nvSpPr>
          <p:cNvPr id="615" name="Shape 615"/>
          <p:cNvSpPr txBox="1">
            <a:spLocks noGrp="1"/>
          </p:cNvSpPr>
          <p:nvPr>
            <p:ph type="body" idx="1"/>
          </p:nvPr>
        </p:nvSpPr>
        <p:spPr>
          <a:xfrm>
            <a:off x="311700" y="1228675"/>
            <a:ext cx="8520600" cy="3522000"/>
          </a:xfrm>
          <a:prstGeom prst="rect">
            <a:avLst/>
          </a:prstGeom>
        </p:spPr>
        <p:txBody>
          <a:bodyPr lIns="91425" tIns="91425" rIns="91425" bIns="91425" anchor="t" anchorCtr="0">
            <a:noAutofit/>
          </a:bodyPr>
          <a:lstStyle/>
          <a:p>
            <a:pPr lvl="0" rtl="0">
              <a:spcBef>
                <a:spcPts val="0"/>
              </a:spcBef>
              <a:buNone/>
            </a:pPr>
            <a:r>
              <a:rPr lang="en"/>
              <a:t>Sam noticed that his cell phone battery died more quickly on some days. He wondered if the type of app he was using affected the amount of energy the phone used. He wants to compare youtube video streaming, his mp3 player, his Angry Birds game and his facebook app.</a:t>
            </a:r>
          </a:p>
          <a:p>
            <a:pPr lvl="0">
              <a:spcBef>
                <a:spcPts val="0"/>
              </a:spcBef>
              <a:buNone/>
            </a:pPr>
            <a:r>
              <a:rPr lang="en"/>
              <a:t>What is the problem? </a:t>
            </a:r>
          </a:p>
          <a:p>
            <a:pPr lvl="0" rtl="0">
              <a:spcBef>
                <a:spcPts val="0"/>
              </a:spcBef>
              <a:buNone/>
            </a:pPr>
            <a:r>
              <a:rPr lang="en"/>
              <a:t>Do some cell phone apps use more energy than others?</a:t>
            </a:r>
          </a:p>
          <a:p>
            <a:pPr lvl="0" rtl="0">
              <a:spcBef>
                <a:spcPts val="0"/>
              </a:spcBef>
              <a:buNone/>
            </a:pPr>
            <a:endParaRPr/>
          </a:p>
          <a:p>
            <a:pPr lvl="0" rtl="0">
              <a:spcBef>
                <a:spcPts val="0"/>
              </a:spcBef>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Problem and Hypothesis problems:</a:t>
            </a:r>
          </a:p>
        </p:txBody>
      </p:sp>
      <p:sp>
        <p:nvSpPr>
          <p:cNvPr id="621" name="Shape 62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Independent variable? Cell phone apps </a:t>
            </a:r>
          </a:p>
          <a:p>
            <a:pPr lvl="0" rtl="0">
              <a:spcBef>
                <a:spcPts val="0"/>
              </a:spcBef>
              <a:buNone/>
            </a:pPr>
            <a:r>
              <a:rPr lang="en"/>
              <a:t>Dependent variable? Amount of energy used</a:t>
            </a:r>
          </a:p>
          <a:p>
            <a:pPr lvl="0" rtl="0">
              <a:spcBef>
                <a:spcPts val="0"/>
              </a:spcBef>
              <a:buNone/>
            </a:pPr>
            <a:r>
              <a:rPr lang="en"/>
              <a:t>Hypothesis: </a:t>
            </a:r>
            <a:r>
              <a:rPr lang="en" b="1"/>
              <a:t>If</a:t>
            </a:r>
            <a:r>
              <a:rPr lang="en"/>
              <a:t> various apps on a cell phone (youtube video streaming, mp3 player, Angry Birds game or facebook app) are on for an hour each, </a:t>
            </a:r>
            <a:r>
              <a:rPr lang="en" b="1"/>
              <a:t>then</a:t>
            </a:r>
            <a:r>
              <a:rPr lang="en"/>
              <a:t> the video streaming will use the most energy </a:t>
            </a:r>
            <a:r>
              <a:rPr lang="en" b="1"/>
              <a:t>because</a:t>
            </a:r>
            <a:r>
              <a:rPr lang="en"/>
              <a:t> the cell phone simultaneously runs the app and uses the Internet.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Scientific Method Notes: STEP 5:  EXPERIMENT</a:t>
            </a:r>
          </a:p>
        </p:txBody>
      </p:sp>
      <p:sp>
        <p:nvSpPr>
          <p:cNvPr id="627" name="Shape 62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sz="2400"/>
              <a:t>The experiment is what you actually do. The experimental set-up itself is described in the materials and procedure portion of your lab report. You must be precise in your materials and procedures. Remember, someone from another country may want to reproduce your experiment - they don’t know our slang.</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Scientific Method Notes: STEP 5:  EXPERIMENT</a:t>
            </a:r>
          </a:p>
        </p:txBody>
      </p:sp>
      <p:sp>
        <p:nvSpPr>
          <p:cNvPr id="633" name="Shape 63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2400"/>
              <a:t>It must be controlled - you are only testing one variable at a time.</a:t>
            </a:r>
          </a:p>
          <a:p>
            <a:pPr lvl="0">
              <a:spcBef>
                <a:spcPts val="0"/>
              </a:spcBef>
              <a:buNone/>
            </a:pPr>
            <a:r>
              <a:rPr lang="en" sz="2400"/>
              <a:t>You should have:</a:t>
            </a:r>
          </a:p>
          <a:p>
            <a:pPr marL="457200" lvl="0" indent="-381000">
              <a:spcBef>
                <a:spcPts val="0"/>
              </a:spcBef>
              <a:buSzPct val="100000"/>
            </a:pPr>
            <a:r>
              <a:rPr lang="en" sz="2400"/>
              <a:t>Multiple trials</a:t>
            </a:r>
          </a:p>
          <a:p>
            <a:pPr marL="457200" lvl="0" indent="-381000">
              <a:spcBef>
                <a:spcPts val="0"/>
              </a:spcBef>
              <a:buSzPct val="100000"/>
            </a:pPr>
            <a:r>
              <a:rPr lang="en" sz="2400"/>
              <a:t>Large number of individuals</a:t>
            </a:r>
          </a:p>
          <a:p>
            <a:pPr lvl="0">
              <a:spcBef>
                <a:spcPts val="0"/>
              </a:spcBef>
              <a:buNone/>
            </a:pPr>
            <a:r>
              <a:rPr lang="en" sz="2400"/>
              <a:t>It must relate to your problem (question).</a:t>
            </a:r>
          </a:p>
          <a:p>
            <a:pPr lvl="0">
              <a:spcBef>
                <a:spcPts val="0"/>
              </a:spcBef>
              <a:buNone/>
            </a:pPr>
            <a:endParaRPr sz="2400"/>
          </a:p>
          <a:p>
            <a:pPr lvl="0" rtl="0">
              <a:spcBef>
                <a:spcPts val="0"/>
              </a:spcBef>
              <a:buNone/>
            </a:pPr>
            <a:endParaRPr sz="24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Scientific Method Notes: MATERIALS </a:t>
            </a:r>
          </a:p>
        </p:txBody>
      </p:sp>
      <p:sp>
        <p:nvSpPr>
          <p:cNvPr id="639" name="Shape 63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List everything you plan to use in the lab</a:t>
            </a:r>
          </a:p>
          <a:p>
            <a:pPr lvl="0">
              <a:spcBef>
                <a:spcPts val="0"/>
              </a:spcBef>
              <a:buNone/>
            </a:pPr>
            <a:r>
              <a:rPr lang="en"/>
              <a:t>This includes all equipment, along with any solids or liquids you are going to need.</a:t>
            </a:r>
          </a:p>
          <a:p>
            <a:pPr lvl="0">
              <a:spcBef>
                <a:spcPts val="0"/>
              </a:spcBef>
              <a:buNone/>
            </a:pPr>
            <a:r>
              <a:rPr lang="en"/>
              <a:t>Use a bulleted format!</a:t>
            </a:r>
          </a:p>
          <a:p>
            <a:pPr lvl="0">
              <a:spcBef>
                <a:spcPts val="0"/>
              </a:spcBef>
              <a:buNone/>
            </a:pPr>
            <a:endParaRPr/>
          </a:p>
          <a:p>
            <a:pPr lvl="0" rtl="0">
              <a:spcBef>
                <a:spcPts val="0"/>
              </a:spcBef>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Scientific Method Notes: MATERIALS </a:t>
            </a:r>
          </a:p>
        </p:txBody>
      </p:sp>
      <p:sp>
        <p:nvSpPr>
          <p:cNvPr id="645" name="Shape 64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en"/>
              <a:t>Proper bulleted format for materials:</a:t>
            </a:r>
          </a:p>
          <a:p>
            <a:pPr marL="457200" lvl="0" indent="-228600" rtl="0">
              <a:spcBef>
                <a:spcPts val="0"/>
              </a:spcBef>
            </a:pPr>
            <a:r>
              <a:rPr lang="en"/>
              <a:t>Feather trimmers</a:t>
            </a:r>
          </a:p>
          <a:p>
            <a:pPr marL="457200" lvl="0" indent="-228600" rtl="0">
              <a:spcBef>
                <a:spcPts val="0"/>
              </a:spcBef>
            </a:pPr>
            <a:r>
              <a:rPr lang="en"/>
              <a:t>6 10m x 10m wire enclosures</a:t>
            </a:r>
          </a:p>
          <a:p>
            <a:pPr marL="457200" lvl="0" indent="-228600" rtl="0">
              <a:spcBef>
                <a:spcPts val="0"/>
              </a:spcBef>
            </a:pPr>
            <a:r>
              <a:rPr lang="en"/>
              <a:t>Premium cracked corn</a:t>
            </a:r>
          </a:p>
          <a:p>
            <a:pPr marL="457200" lvl="0" indent="-228600" rtl="0">
              <a:spcBef>
                <a:spcPts val="0"/>
              </a:spcBef>
            </a:pPr>
            <a:r>
              <a:rPr lang="en"/>
              <a:t>Strawberries</a:t>
            </a:r>
          </a:p>
          <a:p>
            <a:pPr marL="457200" lvl="0" indent="-228600" rtl="0">
              <a:spcBef>
                <a:spcPts val="0"/>
              </a:spcBef>
            </a:pPr>
            <a:r>
              <a:rPr lang="en"/>
              <a:t>Meter stick</a:t>
            </a:r>
          </a:p>
          <a:p>
            <a:pPr lvl="0" rtl="0">
              <a:spcBef>
                <a:spcPts val="0"/>
              </a:spcBef>
              <a:buNone/>
            </a:pPr>
            <a:r>
              <a:rPr lang="en"/>
              <a:t>Not: Feather trimmers, 6 10m x 10m wire enclosures, Premium cracked corn, Strawberries and a Meter stick</a:t>
            </a:r>
          </a:p>
          <a:p>
            <a:pPr lv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Scientific Method Notes: PROCEDURES</a:t>
            </a:r>
          </a:p>
        </p:txBody>
      </p:sp>
      <p:sp>
        <p:nvSpPr>
          <p:cNvPr id="651" name="Shape 65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It is a step-by-step numbered list:</a:t>
            </a:r>
          </a:p>
          <a:p>
            <a:pPr lvl="0">
              <a:spcBef>
                <a:spcPts val="0"/>
              </a:spcBef>
              <a:buNone/>
            </a:pPr>
            <a:r>
              <a:rPr lang="en"/>
              <a:t>1. </a:t>
            </a:r>
          </a:p>
          <a:p>
            <a:pPr lvl="0">
              <a:spcBef>
                <a:spcPts val="0"/>
              </a:spcBef>
              <a:buNone/>
            </a:pPr>
            <a:r>
              <a:rPr lang="en"/>
              <a:t>2. </a:t>
            </a:r>
          </a:p>
          <a:p>
            <a:pPr lvl="0">
              <a:spcBef>
                <a:spcPts val="0"/>
              </a:spcBef>
              <a:buNone/>
            </a:pPr>
            <a:r>
              <a:rPr lang="en"/>
              <a:t>It needs to be specific and detailed - someone else has to be able to follow your exact experiment!</a:t>
            </a:r>
          </a:p>
          <a:p>
            <a:pPr lvl="0">
              <a:spcBef>
                <a:spcPts val="0"/>
              </a:spcBef>
              <a:buNone/>
            </a:pPr>
            <a:r>
              <a:rPr lang="en"/>
              <a:t>Remember: NO PERSONAL PRONOUNS!!</a:t>
            </a:r>
          </a:p>
          <a:p>
            <a:pPr lvl="0">
              <a:spcBef>
                <a:spcPts val="0"/>
              </a:spcBef>
              <a:buNone/>
            </a:pPr>
            <a:endParaRPr/>
          </a:p>
          <a:p>
            <a:pPr lvl="0">
              <a:spcBef>
                <a:spcPts val="0"/>
              </a:spcBef>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Procedures:</a:t>
            </a:r>
          </a:p>
        </p:txBody>
      </p:sp>
      <p:sp>
        <p:nvSpPr>
          <p:cNvPr id="657" name="Shape 65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buAutoNum type="arabicPeriod"/>
            </a:pPr>
            <a:r>
              <a:rPr lang="en"/>
              <a:t>Obtain 12 male and 12 female peafowl of one year of age.</a:t>
            </a:r>
          </a:p>
          <a:p>
            <a:pPr marL="457200" lvl="0" indent="-228600" rtl="0">
              <a:spcBef>
                <a:spcPts val="0"/>
              </a:spcBef>
              <a:buAutoNum type="arabicPeriod"/>
            </a:pPr>
            <a:r>
              <a:rPr lang="en"/>
              <a:t>Have two males and two female peafowl per enclosure.</a:t>
            </a:r>
          </a:p>
          <a:p>
            <a:pPr marL="457200" lvl="0" indent="-228600" rtl="0">
              <a:spcBef>
                <a:spcPts val="0"/>
              </a:spcBef>
              <a:buAutoNum type="arabicPeriod"/>
            </a:pPr>
            <a:r>
              <a:rPr lang="en"/>
              <a:t>Match pairs of males according to size and coloring to minimize variation.</a:t>
            </a:r>
          </a:p>
          <a:p>
            <a:pPr marL="457200" lvl="0" indent="-228600" rtl="0">
              <a:spcBef>
                <a:spcPts val="0"/>
              </a:spcBef>
              <a:buAutoNum type="arabicPeriod"/>
            </a:pPr>
            <a:r>
              <a:rPr lang="en"/>
              <a:t>Of the pairs of males, choose one to have his feathers trimmed.</a:t>
            </a:r>
          </a:p>
          <a:p>
            <a:pPr marL="457200" lvl="0" indent="-228600">
              <a:spcBef>
                <a:spcPts val="0"/>
              </a:spcBef>
              <a:buAutoNum type="arabicPeriod"/>
            </a:pPr>
            <a:r>
              <a:rPr lang="en"/>
              <a:t>Using the feather trimmers, trim 30cm from the outermost feathers.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Day 8</a:t>
            </a:r>
          </a:p>
        </p:txBody>
      </p:sp>
      <p:sp>
        <p:nvSpPr>
          <p:cNvPr id="663" name="Shape 663"/>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5838</Words>
  <Application>Microsoft Office PowerPoint</Application>
  <PresentationFormat>On-screen Show (16:9)</PresentationFormat>
  <Paragraphs>788</Paragraphs>
  <Slides>141</Slides>
  <Notes>141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141</vt:i4>
      </vt:variant>
    </vt:vector>
  </HeadingPairs>
  <TitlesOfParts>
    <vt:vector size="145" baseType="lpstr">
      <vt:lpstr>Amatic SC</vt:lpstr>
      <vt:lpstr>Arial</vt:lpstr>
      <vt:lpstr>Source Code Pro</vt:lpstr>
      <vt:lpstr>beach-day</vt:lpstr>
      <vt:lpstr>The Scientific Method</vt:lpstr>
      <vt:lpstr>What is Science?</vt:lpstr>
      <vt:lpstr>What type of science is Biology?</vt:lpstr>
      <vt:lpstr>Characteristics of Living Things</vt:lpstr>
      <vt:lpstr>Characteristics of Living Things</vt:lpstr>
      <vt:lpstr>Branches of Biology</vt:lpstr>
      <vt:lpstr>Scientific Method Activity #1</vt:lpstr>
      <vt:lpstr>Proper Order:</vt:lpstr>
      <vt:lpstr>Proper Order:</vt:lpstr>
      <vt:lpstr>Scientific Method Notes: STEP 1: OBSERVATION​ </vt:lpstr>
      <vt:lpstr>Observations: Qualitative &amp; Quantitative</vt:lpstr>
      <vt:lpstr>Qualitative Observations:</vt:lpstr>
      <vt:lpstr>Small Group Discussion:</vt:lpstr>
      <vt:lpstr>Quantitative Observations: (we use the metric system)</vt:lpstr>
      <vt:lpstr>The Metric System</vt:lpstr>
      <vt:lpstr>The Metric System</vt:lpstr>
      <vt:lpstr>Metric conversion practice:</vt:lpstr>
      <vt:lpstr>Day 2</vt:lpstr>
      <vt:lpstr>Check your answers! (remember: don’t leave numbers naked)</vt:lpstr>
      <vt:lpstr>Taking Measurements and Using Tools</vt:lpstr>
      <vt:lpstr>Meter Stick</vt:lpstr>
      <vt:lpstr>Triple Beam Balance</vt:lpstr>
      <vt:lpstr>These can be used to mix liquids or heat them, but they are not for precise measurements</vt:lpstr>
      <vt:lpstr>Graduated Cylinder</vt:lpstr>
      <vt:lpstr>Proper reading of graduated cylinder:</vt:lpstr>
      <vt:lpstr>Lab Safety</vt:lpstr>
      <vt:lpstr>Lab Safety</vt:lpstr>
      <vt:lpstr>Lab Safety</vt:lpstr>
      <vt:lpstr>Lab Safety</vt:lpstr>
      <vt:lpstr>Lab Safety</vt:lpstr>
      <vt:lpstr>Lab Safety</vt:lpstr>
      <vt:lpstr>Lab Safety</vt:lpstr>
      <vt:lpstr>Lab Safety</vt:lpstr>
      <vt:lpstr>Lab Safety</vt:lpstr>
      <vt:lpstr>Lab Safety</vt:lpstr>
      <vt:lpstr>Lab Safety</vt:lpstr>
      <vt:lpstr>Lab Safety</vt:lpstr>
      <vt:lpstr>Lab Safety</vt:lpstr>
      <vt:lpstr>Day 3</vt:lpstr>
      <vt:lpstr>Measurement Lab</vt:lpstr>
      <vt:lpstr>Day 4</vt:lpstr>
      <vt:lpstr>Now we can start to make some observations:</vt:lpstr>
      <vt:lpstr>PowerPoint Presentation</vt:lpstr>
      <vt:lpstr>Scientific Method Notes: STEP 2: PROBLEM​ </vt:lpstr>
      <vt:lpstr>Now let’s come up with some questions (or a problem):</vt:lpstr>
      <vt:lpstr>PowerPoint Presentation</vt:lpstr>
      <vt:lpstr>PowerPoint Presentation</vt:lpstr>
      <vt:lpstr>Problem:</vt:lpstr>
      <vt:lpstr>Scientific Method Notes: STEP 3: RESEARCH </vt:lpstr>
      <vt:lpstr>An important note on plagiarism</vt:lpstr>
      <vt:lpstr>Is this plagiarism?</vt:lpstr>
      <vt:lpstr>YES!!! It is identical to the excerpt</vt:lpstr>
      <vt:lpstr>Is this plagiarism?</vt:lpstr>
      <vt:lpstr>YES!!! It isn’t identical to the source but simply changing verbs and taking out or adding adjectives does not make it your work.</vt:lpstr>
      <vt:lpstr>Is this plagiarism?</vt:lpstr>
      <vt:lpstr>Not in words, but the idea is from Prof. Stuart Burgess and it is important that his work is cited.</vt:lpstr>
      <vt:lpstr>How to prevent plagiarism:</vt:lpstr>
      <vt:lpstr>How to prevent plagiarism:</vt:lpstr>
      <vt:lpstr>Now, You Try!</vt:lpstr>
      <vt:lpstr>Scientific Method Notes: STEP 4: HYPOTHESIS </vt:lpstr>
      <vt:lpstr>Controlled Experiments</vt:lpstr>
      <vt:lpstr>Independent -vs- Dependent Variables</vt:lpstr>
      <vt:lpstr>Examples:</vt:lpstr>
      <vt:lpstr>Practice: Your Turn!!</vt:lpstr>
      <vt:lpstr>Day 5</vt:lpstr>
      <vt:lpstr>Answers:</vt:lpstr>
      <vt:lpstr>Answers:</vt:lpstr>
      <vt:lpstr>Scientific Method Notes: STEP 4: HYPOTHESIS </vt:lpstr>
      <vt:lpstr>Hypothesis Puzzle Activity</vt:lpstr>
      <vt:lpstr>Day 6</vt:lpstr>
      <vt:lpstr>How does salinity affect brine shrimp hatch rate?</vt:lpstr>
      <vt:lpstr>How does sleep affect test scores?</vt:lpstr>
      <vt:lpstr>Your Turn:</vt:lpstr>
      <vt:lpstr>What’s wrong with these hypotheses?</vt:lpstr>
      <vt:lpstr>What’s wrong with these hypotheses?</vt:lpstr>
      <vt:lpstr>What’s wrong with these hypotheses? </vt:lpstr>
      <vt:lpstr>More Practice:</vt:lpstr>
      <vt:lpstr>More Practice:</vt:lpstr>
      <vt:lpstr>Let’s go back to our peacock….</vt:lpstr>
      <vt:lpstr>Day 7</vt:lpstr>
      <vt:lpstr>Problem and Hypothesis problems:</vt:lpstr>
      <vt:lpstr>Problem and Hypothesis problems:</vt:lpstr>
      <vt:lpstr>Problem and Hypothesis problems:</vt:lpstr>
      <vt:lpstr>Problem and Hypothesis problems:</vt:lpstr>
      <vt:lpstr>Problem and Hypothesis problems:</vt:lpstr>
      <vt:lpstr>Problem and Hypothesis problems:</vt:lpstr>
      <vt:lpstr>Problem and Hypothesis problems:</vt:lpstr>
      <vt:lpstr>Problem and Hypothesis problems:</vt:lpstr>
      <vt:lpstr>Problem and Hypothesis problems:</vt:lpstr>
      <vt:lpstr>Problem and Hypothesis problems:</vt:lpstr>
      <vt:lpstr>Problem and Hypothesis problems:</vt:lpstr>
      <vt:lpstr>Problem and Hypothesis problems:</vt:lpstr>
      <vt:lpstr>Scientific Method Notes: STEP 5:  EXPERIMENT</vt:lpstr>
      <vt:lpstr>Scientific Method Notes: STEP 5:  EXPERIMENT</vt:lpstr>
      <vt:lpstr>Scientific Method Notes: MATERIALS </vt:lpstr>
      <vt:lpstr>Scientific Method Notes: MATERIALS </vt:lpstr>
      <vt:lpstr>Scientific Method Notes: PROCEDURES</vt:lpstr>
      <vt:lpstr>Procedures:</vt:lpstr>
      <vt:lpstr>Day 8</vt:lpstr>
      <vt:lpstr>Procedures Activity</vt:lpstr>
      <vt:lpstr>Day 9</vt:lpstr>
      <vt:lpstr>Scientific Method Notes: STEP 6: RESULTS/DATA</vt:lpstr>
      <vt:lpstr>Data Table Requirements</vt:lpstr>
      <vt:lpstr>Example:</vt:lpstr>
      <vt:lpstr>Practicing Data Tables</vt:lpstr>
      <vt:lpstr>PowerPoint Presentation</vt:lpstr>
      <vt:lpstr>Nutritional Facts of Cereal</vt:lpstr>
      <vt:lpstr>Graph Requirements</vt:lpstr>
      <vt:lpstr>Graphing Examples: Pie Charts</vt:lpstr>
      <vt:lpstr>PowerPoint Presentation</vt:lpstr>
      <vt:lpstr>Graphing Examples: Bar Graphs</vt:lpstr>
      <vt:lpstr>PowerPoint Presentation</vt:lpstr>
      <vt:lpstr>Graphing Examples: Line Graphs </vt:lpstr>
      <vt:lpstr>PowerPoint Presentation</vt:lpstr>
      <vt:lpstr>What type of graph would you use?</vt:lpstr>
      <vt:lpstr>PowerPoint Presentation</vt:lpstr>
      <vt:lpstr>What type of graph would you use?</vt:lpstr>
      <vt:lpstr>PowerPoint Presentation</vt:lpstr>
      <vt:lpstr>What type of graph would you use?</vt:lpstr>
      <vt:lpstr>PowerPoint Presentation</vt:lpstr>
      <vt:lpstr>What type of graph would you use?</vt:lpstr>
      <vt:lpstr>PowerPoint Presentation</vt:lpstr>
      <vt:lpstr>What type of graph would you use?</vt:lpstr>
      <vt:lpstr>PowerPoint Presentation</vt:lpstr>
      <vt:lpstr>What type of graph would you use?</vt:lpstr>
      <vt:lpstr>PowerPoint Presentation</vt:lpstr>
      <vt:lpstr>Now You Try!!! Create A Bar Graph (Use Your Rubric)</vt:lpstr>
      <vt:lpstr>Now You Try!!! Create A Line Graph (Use Your Rubric)</vt:lpstr>
      <vt:lpstr>Day 10</vt:lpstr>
      <vt:lpstr>Rubric for Bar Graph</vt:lpstr>
      <vt:lpstr>PowerPoint Presentation</vt:lpstr>
      <vt:lpstr>Rubric for Line Graph </vt:lpstr>
      <vt:lpstr>PowerPoint Presentation</vt:lpstr>
      <vt:lpstr>STEP 7: ANALYSIS</vt:lpstr>
      <vt:lpstr>STEP 7: ANALYSIS</vt:lpstr>
      <vt:lpstr>Analysis Example</vt:lpstr>
      <vt:lpstr>STEP 8: CONCLUSION</vt:lpstr>
      <vt:lpstr>STEP 8: CONCLUSION</vt:lpstr>
      <vt:lpstr>Conclusion Example:</vt:lpstr>
      <vt:lpstr>Scientific Theory</vt:lpstr>
      <vt:lpstr>Are you ready for your own lab??????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Method</dc:title>
  <dc:creator>Katherine Powell</dc:creator>
  <cp:lastModifiedBy>Katherine Powell</cp:lastModifiedBy>
  <cp:revision>1</cp:revision>
  <dcterms:modified xsi:type="dcterms:W3CDTF">2016-08-05T14:27:22Z</dcterms:modified>
</cp:coreProperties>
</file>