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79" r:id="rId9"/>
    <p:sldId id="261" r:id="rId10"/>
    <p:sldId id="262" r:id="rId11"/>
    <p:sldId id="280" r:id="rId12"/>
    <p:sldId id="263" r:id="rId13"/>
    <p:sldId id="264" r:id="rId14"/>
    <p:sldId id="265" r:id="rId15"/>
    <p:sldId id="281" r:id="rId16"/>
    <p:sldId id="282" r:id="rId17"/>
    <p:sldId id="266" r:id="rId18"/>
    <p:sldId id="283" r:id="rId19"/>
    <p:sldId id="267" r:id="rId20"/>
    <p:sldId id="268" r:id="rId21"/>
    <p:sldId id="284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7DC34A-FB57-43F5-84B2-623725D601B4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E8FF139-B9AF-49A0-91BE-6601C20C9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TIGER2\DATA\STAFF\KAPOWELL\Honors%20Bio\Photosynthesis\Review%20of%20Plants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ldiesroom.org/Shockwave_Pages/REG-05-photosyn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TIGER2\DATA\STAFF\KAPOWELL\Honors%20Bio\Photosynthesis\Heterotrophic%20Plants.wm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TIGER2\DATA\STAFF\KAPOWELL\Honors%20Bio\Photosynthesis\Photosynthesis%20Review.wmv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TIGER2\DATA\STAFF\KAPOWELL\Honors%20Bio\Photosynthesis\The%20Light%20Reactions.wm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TIGER2\DATA\STAFF\KAPOWELL\Honors%20Bio\Photosynthesis\Photosynthesis%20History.wm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TIGER2\DATA\STAFF\KAPOWELL\Honors%20Bio\Photosynthesis\Inside%20the%20Chloroplast.wmv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kyrk.com/photosynthesisdark.html" TargetMode="External"/><Relationship Id="rId2" Type="http://schemas.openxmlformats.org/officeDocument/2006/relationships/hyperlink" Target="http://www.johnkyrk.com/photosynthesi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TIGER2\DATA\STAFF\KAPOWELL\Honors%20Bio\Photosynthesis\Studying%20Plants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TIGER2\DATA\STAFF\KAPOWELL\Honors%20Bio\Photosynthesis\Plant%20Pigments.wm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AUTOTROPHIC</a:t>
            </a:r>
            <a:r>
              <a:rPr lang="en-US" dirty="0" smtClean="0"/>
              <a:t> vs. </a:t>
            </a:r>
            <a:r>
              <a:rPr lang="en-US" b="1" dirty="0" smtClean="0"/>
              <a:t>HETEROTROPHIC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(makes food)........... (has to get food)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CO2 (carbon dioxide) + H2O (water)...are used to form simple sugar molecules and O2 (oxygen gas)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INSIDE THE CHLOROPLAST...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ttp://www.goldiesroom.org/Multimedia/Bio_Images/05%20Nutrition/04%20Photosynthesis%20Summa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971800"/>
            <a:ext cx="4114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view of Plant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1600200"/>
            <a:ext cx="65024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4876800"/>
          </a:xfrm>
        </p:spPr>
        <p:txBody>
          <a:bodyPr/>
          <a:lstStyle/>
          <a:p>
            <a:pPr algn="ctr"/>
            <a:r>
              <a:rPr lang="en-US" dirty="0" smtClean="0"/>
              <a:t>carbon dioxide + water ------&gt; glucose + water + oxygen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LIGHT</a:t>
            </a:r>
            <a:br>
              <a:rPr lang="en-US" dirty="0" smtClean="0"/>
            </a:br>
            <a:r>
              <a:rPr lang="en-US" dirty="0" smtClean="0"/>
              <a:t>ENERGY</a:t>
            </a:r>
            <a:br>
              <a:rPr lang="en-US" dirty="0" smtClean="0"/>
            </a:br>
            <a:r>
              <a:rPr lang="en-US" dirty="0" smtClean="0"/>
              <a:t>+</a:t>
            </a:r>
            <a:br>
              <a:rPr lang="en-US" dirty="0" smtClean="0"/>
            </a:br>
            <a:r>
              <a:rPr lang="en-US" dirty="0" smtClean="0"/>
              <a:t>CHLOROPHYLL</a:t>
            </a:r>
            <a:br>
              <a:rPr lang="en-US" dirty="0" smtClean="0"/>
            </a:br>
            <a:r>
              <a:rPr lang="en-US" dirty="0" smtClean="0"/>
              <a:t>+ </a:t>
            </a:r>
            <a:br>
              <a:rPr lang="en-US" dirty="0" smtClean="0"/>
            </a:br>
            <a:r>
              <a:rPr lang="en-US" dirty="0" smtClean="0"/>
              <a:t>ENZYMES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HERE IS THE "WORD" FORMULA...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4191000" y="1600200"/>
            <a:ext cx="228600" cy="3810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b="1" dirty="0" smtClean="0"/>
              <a:t>6</a:t>
            </a:r>
            <a:r>
              <a:rPr lang="pt-BR" dirty="0" smtClean="0"/>
              <a:t>CO2 + </a:t>
            </a:r>
            <a:r>
              <a:rPr lang="pt-BR" b="1" dirty="0" smtClean="0"/>
              <a:t>12</a:t>
            </a:r>
            <a:r>
              <a:rPr lang="pt-BR" dirty="0" smtClean="0"/>
              <a:t>H2O ------&gt; C6H12O6 + </a:t>
            </a:r>
            <a:r>
              <a:rPr lang="pt-BR" b="1" dirty="0" smtClean="0"/>
              <a:t>6</a:t>
            </a:r>
            <a:r>
              <a:rPr lang="pt-BR" dirty="0" smtClean="0"/>
              <a:t>H2O + </a:t>
            </a:r>
            <a:r>
              <a:rPr lang="pt-BR" b="1" dirty="0" smtClean="0"/>
              <a:t>6</a:t>
            </a:r>
            <a:r>
              <a:rPr lang="pt-BR" dirty="0" smtClean="0"/>
              <a:t>O2 </a:t>
            </a:r>
          </a:p>
          <a:p>
            <a:pPr algn="ctr"/>
            <a:endParaRPr lang="pt-BR" dirty="0" smtClean="0"/>
          </a:p>
          <a:p>
            <a:pPr algn="ctr">
              <a:buNone/>
            </a:pPr>
            <a:r>
              <a:rPr lang="en-US" dirty="0" smtClean="0"/>
              <a:t>PLANTS MAKE </a:t>
            </a:r>
            <a:r>
              <a:rPr lang="en-US" b="1" dirty="0" smtClean="0"/>
              <a:t>SIMPLE SUGARS</a:t>
            </a:r>
            <a:r>
              <a:rPr lang="en-US" dirty="0" smtClean="0"/>
              <a:t>... 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a.k.a. </a:t>
            </a:r>
            <a:r>
              <a:rPr lang="en-US" b="1" dirty="0" smtClean="0"/>
              <a:t>GLUCOSE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a.k.a. </a:t>
            </a:r>
            <a:r>
              <a:rPr lang="en-US" b="1" dirty="0" smtClean="0"/>
              <a:t>MONOSACCHARIDES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...FOLLOWED BY MOLECULAR FORMULAS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It is </a:t>
            </a:r>
            <a:r>
              <a:rPr lang="en-US" b="1" i="1" dirty="0" smtClean="0"/>
              <a:t>used</a:t>
            </a:r>
            <a:r>
              <a:rPr lang="en-US" dirty="0" smtClean="0"/>
              <a:t> as an </a:t>
            </a:r>
            <a:r>
              <a:rPr lang="en-US" b="1" i="1" dirty="0" smtClean="0"/>
              <a:t>energy</a:t>
            </a:r>
            <a:r>
              <a:rPr lang="en-US" dirty="0" smtClean="0"/>
              <a:t> </a:t>
            </a:r>
            <a:r>
              <a:rPr lang="en-US" b="1" i="1" dirty="0" smtClean="0"/>
              <a:t>source</a:t>
            </a:r>
            <a:r>
              <a:rPr lang="en-US" dirty="0" smtClean="0"/>
              <a:t> directly by the organism.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It can be </a:t>
            </a:r>
            <a:r>
              <a:rPr lang="en-US" b="1" i="1" dirty="0" smtClean="0"/>
              <a:t>synthesized</a:t>
            </a:r>
            <a:r>
              <a:rPr lang="en-US" dirty="0" smtClean="0"/>
              <a:t> </a:t>
            </a:r>
            <a:r>
              <a:rPr lang="en-US" b="1" i="1" dirty="0" smtClean="0"/>
              <a:t>into other metabolic compounds</a:t>
            </a:r>
            <a:r>
              <a:rPr lang="en-US" dirty="0" smtClean="0"/>
              <a:t> (lipids, proteins).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It can be </a:t>
            </a:r>
            <a:r>
              <a:rPr lang="en-US" b="1" i="1" dirty="0" smtClean="0"/>
              <a:t>converted</a:t>
            </a:r>
            <a:r>
              <a:rPr lang="en-US" dirty="0" smtClean="0"/>
              <a:t> </a:t>
            </a:r>
            <a:r>
              <a:rPr lang="en-US" b="1" i="1" dirty="0" smtClean="0"/>
              <a:t>to</a:t>
            </a:r>
            <a:r>
              <a:rPr lang="en-US" dirty="0" smtClean="0"/>
              <a:t> storage products, </a:t>
            </a:r>
            <a:r>
              <a:rPr lang="en-US" b="1" i="1" dirty="0" smtClean="0"/>
              <a:t>polysaccharides (starch!!!)</a:t>
            </a:r>
            <a:r>
              <a:rPr lang="en-US" dirty="0" smtClean="0"/>
              <a:t>. This is done by the process of </a:t>
            </a:r>
            <a:r>
              <a:rPr lang="en-US" u="sng" dirty="0" smtClean="0"/>
              <a:t>DEHYDRATION SYNTHESIS</a:t>
            </a:r>
            <a:r>
              <a:rPr lang="en-US" dirty="0" smtClean="0"/>
              <a:t>! They can always be broken back down to monosaccharide's by adding water, called </a:t>
            </a:r>
            <a:r>
              <a:rPr lang="en-US" u="sng" dirty="0" smtClean="0"/>
              <a:t>HYDROLYSIS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>
                <a:hlinkClick r:id="rId2"/>
              </a:rPr>
              <a:t>http://www.goldiesroom.org/Shockwave_Pages/REG-05-photosyn.htm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So, what happens to the glucose after it is manufactured?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all plants get what they need from light, water, and oxygen...watch the answer to that question</a:t>
            </a:r>
            <a:endParaRPr lang="en-US" dirty="0"/>
          </a:p>
        </p:txBody>
      </p:sp>
      <p:pic>
        <p:nvPicPr>
          <p:cNvPr id="4" name="Heterotrophic Plant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1828800"/>
            <a:ext cx="63500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Photosynthesis Review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447800"/>
            <a:ext cx="67056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These happen in the GRANA (stacks of layered membranes that contain enzymes and chlorophyll) and STROMA (a thick watery fluid that contains enzymes)</a:t>
            </a:r>
          </a:p>
          <a:p>
            <a:pPr algn="ctr">
              <a:buNone/>
            </a:pPr>
            <a:r>
              <a:rPr lang="en-US" b="1" dirty="0" smtClean="0"/>
              <a:t>THESE REACTIONS ARE CALLED THE:</a:t>
            </a:r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LIGHT REACTIONS </a:t>
            </a:r>
            <a:r>
              <a:rPr lang="en-US" dirty="0" smtClean="0"/>
              <a:t>(in the </a:t>
            </a:r>
            <a:r>
              <a:rPr lang="en-US" dirty="0" err="1" smtClean="0"/>
              <a:t>grana</a:t>
            </a:r>
            <a:r>
              <a:rPr lang="en-US" dirty="0" smtClean="0"/>
              <a:t>) and the </a:t>
            </a:r>
            <a:r>
              <a:rPr lang="en-US" u="sng" dirty="0" smtClean="0"/>
              <a:t>DARK REACTIONS</a:t>
            </a:r>
            <a:r>
              <a:rPr lang="en-US" dirty="0" smtClean="0"/>
              <a:t> (in the </a:t>
            </a:r>
            <a:r>
              <a:rPr lang="en-US" dirty="0" err="1" smtClean="0"/>
              <a:t>stroma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There are 2 major reactions that happen in the chloroplast during the process of Photosynthesis...</a:t>
            </a:r>
            <a:endParaRPr lang="en-US" sz="3600" dirty="0"/>
          </a:p>
        </p:txBody>
      </p:sp>
      <p:pic>
        <p:nvPicPr>
          <p:cNvPr id="4" name="Picture 3" descr="http://www.goldiesroom.org/Multimedia/Bio_Images/05%20Nutrition/10%20Chloroplast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800600"/>
            <a:ext cx="36004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</a:t>
            </a:r>
            <a:r>
              <a:rPr lang="en-US" smtClean="0"/>
              <a:t>the Chloroplasts'</a:t>
            </a:r>
            <a:endParaRPr lang="en-US" dirty="0"/>
          </a:p>
        </p:txBody>
      </p:sp>
      <p:pic>
        <p:nvPicPr>
          <p:cNvPr id="4" name="The Light Reaction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447800"/>
            <a:ext cx="62992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here, light energy is changed into chemical energy</a:t>
            </a:r>
          </a:p>
          <a:p>
            <a:pPr lvl="1"/>
            <a:r>
              <a:rPr lang="en-US" dirty="0" smtClean="0"/>
              <a:t>1) light hits the chlorophyll in the </a:t>
            </a:r>
            <a:r>
              <a:rPr lang="en-US" dirty="0" err="1" smtClean="0"/>
              <a:t>grana</a:t>
            </a:r>
            <a:endParaRPr lang="en-US" dirty="0" smtClean="0"/>
          </a:p>
          <a:p>
            <a:pPr lvl="1"/>
            <a:r>
              <a:rPr lang="en-US" dirty="0" smtClean="0"/>
              <a:t>2) the light energy does 2 things: 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splits water (H2O) into hydrogen (H) and oxygen (O)--called </a:t>
            </a:r>
            <a:r>
              <a:rPr lang="en-US" b="1" dirty="0" smtClean="0"/>
              <a:t>PHOTOLYSIS</a:t>
            </a:r>
            <a:r>
              <a:rPr lang="en-US" dirty="0" smtClean="0"/>
              <a:t>--light/split (splitting with light); this is where we get the O2 (oxygen gas) to breathe!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creates ATP, which is used as energy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Light (Photochemical) Reactions: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Photosynthesis</a:t>
            </a:r>
            <a:endParaRPr lang="en-US" dirty="0"/>
          </a:p>
        </p:txBody>
      </p:sp>
      <p:pic>
        <p:nvPicPr>
          <p:cNvPr id="4" name="Photosynthesis History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600200"/>
            <a:ext cx="66040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here, carbon dioxide (CO2) molecules are changed to PGAL (</a:t>
            </a:r>
            <a:r>
              <a:rPr lang="en-US" dirty="0" err="1" smtClean="0"/>
              <a:t>phosphogylceraldehyde</a:t>
            </a:r>
            <a:r>
              <a:rPr lang="en-US" dirty="0" smtClean="0"/>
              <a:t> C3H6O3--which is 1</a:t>
            </a:r>
            <a:r>
              <a:rPr lang="en-US" b="1" dirty="0" smtClean="0"/>
              <a:t>/</a:t>
            </a:r>
            <a:r>
              <a:rPr lang="en-US" dirty="0" smtClean="0"/>
              <a:t>2 of a glucose molecule</a:t>
            </a:r>
          </a:p>
          <a:p>
            <a:r>
              <a:rPr lang="en-US" dirty="0" smtClean="0"/>
              <a:t>takes place in the </a:t>
            </a:r>
            <a:r>
              <a:rPr lang="en-US" dirty="0" err="1" smtClean="0"/>
              <a:t>stroma</a:t>
            </a:r>
            <a:r>
              <a:rPr lang="en-US" dirty="0" smtClean="0"/>
              <a:t>, enzymes combine CO2 and the hydrogen from the light reactions (from PHOTOLYSIS) into a molecule of the aforementioned PGAL...</a:t>
            </a:r>
          </a:p>
          <a:p>
            <a:r>
              <a:rPr lang="en-US" dirty="0" smtClean="0"/>
              <a:t>then, 2 PGALs combine to make one molecule of glucose (C6H12O6)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Dark (Carbon Fixation)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nside the Chloroplast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20800" y="1447800"/>
            <a:ext cx="6400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goldiesroom.org/Multimedia/Bio_Images/05%20Nutrition/13%20Photosynthesis%20Summary%2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73152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Light</a:t>
            </a:r>
            <a:r>
              <a:rPr lang="en-US" dirty="0" smtClean="0"/>
              <a:t> from the sun hits the chlorophyll in the </a:t>
            </a:r>
            <a:r>
              <a:rPr lang="en-US" dirty="0" err="1" smtClean="0"/>
              <a:t>grana</a:t>
            </a:r>
            <a:r>
              <a:rPr lang="en-US" dirty="0" smtClean="0"/>
              <a:t>, where it then splits water (</a:t>
            </a:r>
            <a:r>
              <a:rPr lang="en-US" b="1" dirty="0" smtClean="0"/>
              <a:t>H2O</a:t>
            </a:r>
            <a:r>
              <a:rPr lang="en-US" dirty="0" smtClean="0"/>
              <a:t>) into hydrogen (</a:t>
            </a:r>
            <a:r>
              <a:rPr lang="en-US" b="1" dirty="0" smtClean="0"/>
              <a:t>H</a:t>
            </a:r>
            <a:r>
              <a:rPr lang="en-US" dirty="0" smtClean="0"/>
              <a:t>) and oxygen (</a:t>
            </a:r>
            <a:r>
              <a:rPr lang="en-US" b="1" dirty="0" smtClean="0"/>
              <a:t>O</a:t>
            </a:r>
            <a:r>
              <a:rPr lang="en-US" dirty="0" smtClean="0"/>
              <a:t>) by the process of the PHOTOLYSIS.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Carbon dioxide (</a:t>
            </a:r>
            <a:r>
              <a:rPr lang="en-US" b="1" dirty="0" smtClean="0"/>
              <a:t>CO2</a:t>
            </a:r>
            <a:r>
              <a:rPr lang="en-US" dirty="0" smtClean="0"/>
              <a:t>) and hydrogen (H)--from step #1 combine to form </a:t>
            </a:r>
            <a:r>
              <a:rPr lang="en-US" b="1" dirty="0" smtClean="0"/>
              <a:t>PGAL</a:t>
            </a:r>
            <a:r>
              <a:rPr lang="en-US" dirty="0" smtClean="0"/>
              <a:t> (</a:t>
            </a:r>
            <a:r>
              <a:rPr lang="en-US" b="1" dirty="0" smtClean="0"/>
              <a:t>C3H</a:t>
            </a:r>
            <a:r>
              <a:rPr lang="en-US" b="1" baseline="-25000" dirty="0" smtClean="0"/>
              <a:t>6</a:t>
            </a:r>
            <a:r>
              <a:rPr lang="en-US" b="1" dirty="0" smtClean="0"/>
              <a:t>O3</a:t>
            </a:r>
            <a:r>
              <a:rPr lang="en-US" dirty="0" smtClean="0"/>
              <a:t>)in the </a:t>
            </a:r>
            <a:r>
              <a:rPr lang="en-US" dirty="0" err="1" smtClean="0"/>
              <a:t>stroma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Then in the </a:t>
            </a:r>
            <a:r>
              <a:rPr lang="en-US" dirty="0" err="1" smtClean="0"/>
              <a:t>stroma</a:t>
            </a:r>
            <a:r>
              <a:rPr lang="en-US" dirty="0" smtClean="0"/>
              <a:t>, two </a:t>
            </a:r>
            <a:r>
              <a:rPr lang="en-US" b="1" dirty="0" smtClean="0"/>
              <a:t>PGAL</a:t>
            </a:r>
            <a:r>
              <a:rPr lang="en-US" dirty="0" smtClean="0"/>
              <a:t> (</a:t>
            </a:r>
            <a:r>
              <a:rPr lang="en-US" b="1" dirty="0" smtClean="0"/>
              <a:t>C3H</a:t>
            </a:r>
            <a:r>
              <a:rPr lang="en-US" b="1" baseline="-25000" dirty="0" smtClean="0"/>
              <a:t>6</a:t>
            </a:r>
            <a:r>
              <a:rPr lang="en-US" b="1" dirty="0" smtClean="0"/>
              <a:t>O3</a:t>
            </a:r>
            <a:r>
              <a:rPr lang="en-US" dirty="0" smtClean="0"/>
              <a:t>) molecules combine to form one molecule of glucose (</a:t>
            </a:r>
            <a:r>
              <a:rPr lang="en-US" b="1" dirty="0" smtClean="0"/>
              <a:t>C</a:t>
            </a:r>
            <a:r>
              <a:rPr lang="en-US" b="1" baseline="-25000" dirty="0" smtClean="0"/>
              <a:t>6</a:t>
            </a:r>
            <a:r>
              <a:rPr lang="en-US" b="1" dirty="0" smtClean="0"/>
              <a:t>H</a:t>
            </a:r>
            <a:r>
              <a:rPr lang="en-US" b="1" baseline="-25000" dirty="0" smtClean="0"/>
              <a:t>12</a:t>
            </a:r>
            <a:r>
              <a:rPr lang="en-US" b="1" dirty="0" smtClean="0"/>
              <a:t>O</a:t>
            </a:r>
            <a:r>
              <a:rPr lang="en-US" b="1" baseline="-25000" dirty="0" smtClean="0"/>
              <a:t>6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So, here's everything that happens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algae (either unicellular or multi-cellular) can absorb the necessary materials for autotrophic nutrition directly through its cell membrane.</a:t>
            </a:r>
          </a:p>
          <a:p>
            <a:endParaRPr lang="en-US" dirty="0" smtClean="0"/>
          </a:p>
          <a:p>
            <a:r>
              <a:rPr lang="en-US" dirty="0" smtClean="0"/>
              <a:t>MOST photosynthetic reactions occur from algae in the world's oceans.</a:t>
            </a:r>
          </a:p>
          <a:p>
            <a:endParaRPr lang="en-US" dirty="0" smtClean="0"/>
          </a:p>
          <a:p>
            <a:r>
              <a:rPr lang="en-US" dirty="0" smtClean="0"/>
              <a:t>in complex, terrestrial (land) plants, photosynthesis happens in </a:t>
            </a:r>
            <a:r>
              <a:rPr lang="en-US" u="sng" dirty="0" smtClean="0"/>
              <a:t>leaves</a:t>
            </a:r>
          </a:p>
          <a:p>
            <a:pPr>
              <a:buNone/>
            </a:pPr>
            <a:r>
              <a:rPr lang="en-US" u="sng" dirty="0" smtClean="0">
                <a:hlinkClick r:id="rId2"/>
              </a:rPr>
              <a:t>http://www.johnkyrk.com/photosynthesis.html</a:t>
            </a: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http://www.johnkyrk.com/photosynthesisdark.html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ADAPTATIONS FOR PHOTOSYNTHESIS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broad, flat structures that allow a lot of light (red and blue wavelengths are most effective--green is least effective) to be absorbed at once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Leaves</a:t>
            </a:r>
            <a:endParaRPr lang="en-US" dirty="0"/>
          </a:p>
        </p:txBody>
      </p:sp>
      <p:pic>
        <p:nvPicPr>
          <p:cNvPr id="4" name="Picture 3" descr="http://www.goldiesroom.org/Multimedia/Bio_Images/05%20Nutrition/15a%20Cross%20Section%20of%20a%20Lea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95600"/>
            <a:ext cx="56673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r>
              <a:rPr lang="en-US" dirty="0" smtClean="0"/>
              <a:t>the waxy coating that covers the top of a leaf; has 3 functions:</a:t>
            </a:r>
          </a:p>
          <a:p>
            <a:pPr lvl="1">
              <a:buNone/>
            </a:pPr>
            <a:r>
              <a:rPr lang="en-US" dirty="0" smtClean="0"/>
              <a:t>	1) protects the inside of a leaf</a:t>
            </a:r>
            <a:br>
              <a:rPr lang="en-US" dirty="0" smtClean="0"/>
            </a:br>
            <a:r>
              <a:rPr lang="en-US" dirty="0" smtClean="0"/>
              <a:t>2) prevents excess water loss</a:t>
            </a:r>
            <a:br>
              <a:rPr lang="en-US" dirty="0" smtClean="0"/>
            </a:br>
            <a:r>
              <a:rPr lang="en-US" dirty="0" smtClean="0"/>
              <a:t>3) helps resist invasion by fungi-SKIN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cuticle</a:t>
            </a:r>
            <a:r>
              <a:rPr lang="en-US" dirty="0" smtClean="0"/>
              <a:t>--</a:t>
            </a:r>
            <a:endParaRPr lang="en-US" dirty="0"/>
          </a:p>
        </p:txBody>
      </p:sp>
      <p:pic>
        <p:nvPicPr>
          <p:cNvPr id="4" name="Picture 3" descr="http://www.goldiesroom.org/Multimedia/Bio_Images/05%20Nutrition/15a%20Cross%20Section%20of%20a%20Lea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438525"/>
            <a:ext cx="56673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96000"/>
          </a:xfrm>
        </p:spPr>
        <p:txBody>
          <a:bodyPr/>
          <a:lstStyle/>
          <a:p>
            <a:r>
              <a:rPr lang="en-US" b="1" dirty="0" smtClean="0"/>
              <a:t>upper epidermis</a:t>
            </a:r>
            <a:r>
              <a:rPr lang="en-US" dirty="0" smtClean="0"/>
              <a:t>--the outer layer of cells; leaves have an upper epidermis and a lower epidermis</a:t>
            </a:r>
          </a:p>
          <a:p>
            <a:r>
              <a:rPr lang="en-US" b="1" dirty="0" smtClean="0"/>
              <a:t>palisade layer</a:t>
            </a:r>
            <a:r>
              <a:rPr lang="en-US" dirty="0" smtClean="0"/>
              <a:t>--the place in a leaf where most photosynthesis takes place; </a:t>
            </a:r>
          </a:p>
          <a:p>
            <a:pPr>
              <a:buNone/>
            </a:pPr>
            <a:r>
              <a:rPr lang="en-US" b="1" i="1" dirty="0" smtClean="0"/>
              <a:t>		P for photosynthesis P for palisade layer</a:t>
            </a:r>
            <a:endParaRPr lang="en-US" dirty="0" smtClean="0"/>
          </a:p>
          <a:p>
            <a:r>
              <a:rPr lang="en-US" b="1" dirty="0" smtClean="0"/>
              <a:t>spongy layer</a:t>
            </a:r>
            <a:r>
              <a:rPr lang="en-US" dirty="0" smtClean="0"/>
              <a:t>--a layer of the leaf where gases (namely </a:t>
            </a:r>
            <a:r>
              <a:rPr lang="en-US" b="1" dirty="0" smtClean="0"/>
              <a:t>CO2</a:t>
            </a:r>
            <a:r>
              <a:rPr lang="en-US" dirty="0" smtClean="0"/>
              <a:t> and </a:t>
            </a:r>
            <a:r>
              <a:rPr lang="en-US" b="1" dirty="0" smtClean="0"/>
              <a:t>O2</a:t>
            </a:r>
            <a:r>
              <a:rPr lang="en-US" dirty="0" smtClean="0"/>
              <a:t>) circulate; some photosynthesis happens here</a:t>
            </a:r>
          </a:p>
          <a:p>
            <a:pPr>
              <a:buNone/>
            </a:pPr>
            <a:r>
              <a:rPr lang="en-US" b="1" i="1" dirty="0" smtClean="0"/>
              <a:t>		S for sponge (full of air) S for spongy layer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www.goldiesroom.org/Multimedia/Bio_Images/05%20Nutrition/15a%20Cross%20Section%20of%20a%20Lea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1" y="4038600"/>
            <a:ext cx="5181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r>
              <a:rPr lang="en-US" b="1" dirty="0" err="1" smtClean="0"/>
              <a:t>stomates</a:t>
            </a:r>
            <a:r>
              <a:rPr lang="en-US" dirty="0" smtClean="0"/>
              <a:t>--openings in the lower epidermis; allows the exchange of </a:t>
            </a:r>
            <a:r>
              <a:rPr lang="en-US" b="1" dirty="0" smtClean="0"/>
              <a:t>O2</a:t>
            </a:r>
            <a:r>
              <a:rPr lang="en-US" dirty="0" smtClean="0"/>
              <a:t>, </a:t>
            </a:r>
            <a:r>
              <a:rPr lang="en-US" b="1" dirty="0" smtClean="0"/>
              <a:t>CO2</a:t>
            </a:r>
            <a:r>
              <a:rPr lang="en-US" dirty="0" smtClean="0"/>
              <a:t>, and </a:t>
            </a:r>
            <a:r>
              <a:rPr lang="en-US" b="1" dirty="0" smtClean="0"/>
              <a:t>H2O</a:t>
            </a:r>
            <a:r>
              <a:rPr lang="en-US" dirty="0" smtClean="0"/>
              <a:t> between the internal (inside) and external (outside) environments; the size of the opening is controlled by the...</a:t>
            </a:r>
          </a:p>
          <a:p>
            <a:r>
              <a:rPr lang="en-US" b="1" dirty="0" smtClean="0"/>
              <a:t>guard cells</a:t>
            </a:r>
            <a:r>
              <a:rPr lang="en-US" dirty="0" smtClean="0"/>
              <a:t>--control the opening of the </a:t>
            </a:r>
            <a:r>
              <a:rPr lang="en-US" dirty="0" err="1" smtClean="0"/>
              <a:t>stomates</a:t>
            </a:r>
            <a:r>
              <a:rPr lang="en-US" dirty="0" smtClean="0"/>
              <a:t>; have a few chloroplast to use to obtain energy to open and close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goldiesroom.org/Multimedia/Bio_Images/05%20Nutrition/16%20Stomat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0"/>
            <a:ext cx="52387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3733800" cy="45720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u="sng" dirty="0" smtClean="0"/>
              <a:t>XYLEM</a:t>
            </a:r>
            <a:r>
              <a:rPr lang="en-US" dirty="0" smtClean="0"/>
              <a:t>--carry water and materials up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u="sng" dirty="0" smtClean="0"/>
              <a:t>PHLOEM</a:t>
            </a:r>
            <a:r>
              <a:rPr lang="en-US" dirty="0" smtClean="0"/>
              <a:t>--carry food down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Veins</a:t>
            </a:r>
            <a:r>
              <a:rPr lang="en-US" dirty="0" smtClean="0"/>
              <a:t>--larger tubes that carry materials; there are 2 types</a:t>
            </a:r>
            <a:endParaRPr lang="en-US" dirty="0"/>
          </a:p>
        </p:txBody>
      </p:sp>
      <p:pic>
        <p:nvPicPr>
          <p:cNvPr id="4" name="Picture 3" descr="http://www.goldiesroom.org/Multimedia/Bio_Images/05%20Nutrition/17%20Xylem%20vs%20Phlo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416242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Study Plants</a:t>
            </a:r>
            <a:endParaRPr lang="en-US" dirty="0"/>
          </a:p>
        </p:txBody>
      </p:sp>
      <p:pic>
        <p:nvPicPr>
          <p:cNvPr id="4" name="Studying Plant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524000"/>
            <a:ext cx="6400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by which most plants and certain </a:t>
            </a:r>
            <a:r>
              <a:rPr lang="en-US" dirty="0" err="1" smtClean="0"/>
              <a:t>monerans</a:t>
            </a:r>
            <a:r>
              <a:rPr lang="en-US" dirty="0" smtClean="0"/>
              <a:t> (bacteria) and </a:t>
            </a:r>
            <a:r>
              <a:rPr lang="en-US" dirty="0" err="1" smtClean="0"/>
              <a:t>protists</a:t>
            </a:r>
            <a:r>
              <a:rPr lang="en-US" dirty="0" smtClean="0"/>
              <a:t> to manufacture </a:t>
            </a:r>
            <a:r>
              <a:rPr lang="en-US" u="sng" dirty="0" smtClean="0"/>
              <a:t>organic</a:t>
            </a:r>
            <a:r>
              <a:rPr lang="en-US" dirty="0" smtClean="0"/>
              <a:t> compounds (</a:t>
            </a:r>
            <a:r>
              <a:rPr lang="en-US" i="1" dirty="0" smtClean="0"/>
              <a:t>has carbon and hydrogen</a:t>
            </a:r>
            <a:r>
              <a:rPr lang="en-US" dirty="0" smtClean="0"/>
              <a:t>) from </a:t>
            </a:r>
            <a:r>
              <a:rPr lang="en-US" u="sng" dirty="0" smtClean="0"/>
              <a:t>inorganic</a:t>
            </a:r>
            <a:r>
              <a:rPr lang="en-US" dirty="0" smtClean="0"/>
              <a:t> compounds (</a:t>
            </a:r>
            <a:r>
              <a:rPr lang="en-US" i="1" dirty="0" smtClean="0"/>
              <a:t>does not have carbon and hydrogen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A) </a:t>
            </a:r>
            <a:r>
              <a:rPr lang="en-US" b="1" u="sng" dirty="0" smtClean="0"/>
              <a:t>Chemosynthesis</a:t>
            </a:r>
            <a:r>
              <a:rPr lang="en-US" b="1" dirty="0" smtClean="0"/>
              <a:t>:</a:t>
            </a:r>
            <a:r>
              <a:rPr lang="en-US" dirty="0" smtClean="0"/>
              <a:t> a way where </a:t>
            </a:r>
            <a:r>
              <a:rPr lang="en-US" dirty="0" err="1" smtClean="0"/>
              <a:t>monerans</a:t>
            </a:r>
            <a:r>
              <a:rPr lang="en-US" dirty="0" smtClean="0"/>
              <a:t> can get the nutrients they need directly from chemicals; these are not digested in any manner!</a:t>
            </a:r>
          </a:p>
          <a:p>
            <a:pPr lvl="1"/>
            <a:r>
              <a:rPr lang="en-US" b="1" dirty="0" smtClean="0"/>
              <a:t>B) </a:t>
            </a:r>
            <a:r>
              <a:rPr lang="en-US" b="1" u="sng" dirty="0" smtClean="0"/>
              <a:t>Photosynthesis</a:t>
            </a:r>
            <a:r>
              <a:rPr lang="en-US" b="1" dirty="0" smtClean="0"/>
              <a:t>:</a:t>
            </a:r>
            <a:r>
              <a:rPr lang="en-US" dirty="0" smtClean="0"/>
              <a:t> the process where plants, some </a:t>
            </a:r>
            <a:r>
              <a:rPr lang="en-US" dirty="0" err="1" smtClean="0"/>
              <a:t>protists</a:t>
            </a:r>
            <a:r>
              <a:rPr lang="en-US" dirty="0" smtClean="0"/>
              <a:t>, and some </a:t>
            </a:r>
            <a:r>
              <a:rPr lang="en-US" dirty="0" err="1" smtClean="0"/>
              <a:t>monerans</a:t>
            </a:r>
            <a:r>
              <a:rPr lang="en-US" dirty="0" smtClean="0"/>
              <a:t> can manufacture nutrients from light, water, and carbon dioxide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AUTOTROPHIC NUTRITION</a:t>
            </a:r>
            <a:r>
              <a:rPr lang="en-US" dirty="0" smtClean="0"/>
              <a:t>--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Remember which organic compound supplies energy to living things....</a:t>
            </a:r>
            <a:r>
              <a:rPr lang="en-US" b="1" dirty="0" smtClean="0"/>
              <a:t>CARBOHYDRATES</a:t>
            </a:r>
            <a:r>
              <a:rPr lang="en-US" dirty="0" smtClean="0"/>
              <a:t>!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1) This chemical energy is where most of the energy used by living things comes from.</a:t>
            </a:r>
          </a:p>
          <a:p>
            <a:endParaRPr lang="en-US" dirty="0" smtClean="0"/>
          </a:p>
          <a:p>
            <a:r>
              <a:rPr lang="en-US" dirty="0" smtClean="0"/>
              <a:t>2) A waste product of photosynthesis is oxygen gas, which is let off by plants.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DURING PHOTOSYNTHESIS, LIGHT (RADIANT) ENERGY IS CONVERTED INTO THE CHEMICAL ENERGY OF ORGANIC MOLECULES!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05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sun supplies </a:t>
            </a:r>
            <a:r>
              <a:rPr lang="en-US" dirty="0" smtClean="0"/>
              <a:t>the plants with a means to make their food, which is used for energy. This is then eaten by animals who then use this energy for themselves.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goldiesroom.org/Multimedia/Bio_Images/05%20Nutrition/01%20Photosynthesi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09600"/>
            <a:ext cx="533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cells that carry out photosynthesis contain chloroplasts...</a:t>
            </a:r>
          </a:p>
          <a:p>
            <a:r>
              <a:rPr lang="en-US" dirty="0" smtClean="0"/>
              <a:t>...which contain the green pigment chlorophyll, which absorbs the energy of the sunlight...which is actually all the colors of the spectrum together.</a:t>
            </a:r>
          </a:p>
          <a:p>
            <a:r>
              <a:rPr lang="en-US" dirty="0" smtClean="0"/>
              <a:t>The green light is reflected off the chlorophyll, which is why you see the plant to be green. Plants actually absorb the red and blue wavelengths of light the best!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PROCESS OF PHOTOSYNTHESIS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Pigments</a:t>
            </a:r>
            <a:endParaRPr lang="en-US" dirty="0"/>
          </a:p>
        </p:txBody>
      </p:sp>
      <p:pic>
        <p:nvPicPr>
          <p:cNvPr id="4" name="Plant Pigment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371600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goldiesroom.org/Multimedia/Bio_Images/05%20Nutrition/05%20Photosynthesis%20Spectru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912" y="1138237"/>
            <a:ext cx="44481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425</TotalTime>
  <Words>970</Words>
  <Application>Microsoft Office PowerPoint</Application>
  <PresentationFormat>On-screen Show (4:3)</PresentationFormat>
  <Paragraphs>85</Paragraphs>
  <Slides>29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Paper</vt:lpstr>
      <vt:lpstr>Photosynthesis</vt:lpstr>
      <vt:lpstr>History of Photosynthesis</vt:lpstr>
      <vt:lpstr>Why We Study Plants</vt:lpstr>
      <vt:lpstr>AUTOTROPHIC NUTRITION-- </vt:lpstr>
      <vt:lpstr>DURING PHOTOSYNTHESIS, LIGHT (RADIANT) ENERGY IS CONVERTED INTO THE CHEMICAL ENERGY OF ORGANIC MOLECULES! </vt:lpstr>
      <vt:lpstr>Slide 6</vt:lpstr>
      <vt:lpstr>THE PROCESS OF PHOTOSYNTHESIS</vt:lpstr>
      <vt:lpstr>Types of Pigments</vt:lpstr>
      <vt:lpstr>Slide 9</vt:lpstr>
      <vt:lpstr>INSIDE THE CHLOROPLAST... </vt:lpstr>
      <vt:lpstr>Slide 11</vt:lpstr>
      <vt:lpstr>HERE IS THE "WORD" FORMULA... </vt:lpstr>
      <vt:lpstr>...FOLLOWED BY MOLECULAR FORMULAS </vt:lpstr>
      <vt:lpstr>So, what happens to the glucose after it is manufactured? </vt:lpstr>
      <vt:lpstr>Do all plants get what they need from light, water, and oxygen...watch the answer to that question</vt:lpstr>
      <vt:lpstr>Review</vt:lpstr>
      <vt:lpstr>There are 2 major reactions that happen in the chloroplast during the process of Photosynthesis...</vt:lpstr>
      <vt:lpstr>Inside the Chloroplasts'</vt:lpstr>
      <vt:lpstr>The Light (Photochemical) Reactions: </vt:lpstr>
      <vt:lpstr>The Dark (Carbon Fixation) Reactions</vt:lpstr>
      <vt:lpstr>Slide 21</vt:lpstr>
      <vt:lpstr>Slide 22</vt:lpstr>
      <vt:lpstr>So, here's everything that happens</vt:lpstr>
      <vt:lpstr>ADAPTATIONS FOR PHOTOSYNTHESIS</vt:lpstr>
      <vt:lpstr>Leaves</vt:lpstr>
      <vt:lpstr>cuticle--</vt:lpstr>
      <vt:lpstr>Slide 27</vt:lpstr>
      <vt:lpstr>Slide 28</vt:lpstr>
      <vt:lpstr>Veins--larger tubes that carry materials; there are 2 types</vt:lpstr>
    </vt:vector>
  </TitlesOfParts>
  <Company>Gilbert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ward heinemann</dc:creator>
  <cp:lastModifiedBy>Technology Services</cp:lastModifiedBy>
  <cp:revision>17</cp:revision>
  <dcterms:created xsi:type="dcterms:W3CDTF">2011-03-25T20:22:56Z</dcterms:created>
  <dcterms:modified xsi:type="dcterms:W3CDTF">2012-11-14T21:16:14Z</dcterms:modified>
</cp:coreProperties>
</file>