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C2C350-C58D-405A-BE75-B0447ACA22CF}" type="datetimeFigureOut">
              <a:rPr lang="en-US" smtClean="0"/>
              <a:pPr/>
              <a:t>8/29/2012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DD9E5C4-68AB-4608-8007-8ACEEFFBC9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2C350-C58D-405A-BE75-B0447ACA22C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2C350-C58D-405A-BE75-B0447ACA22C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2C350-C58D-405A-BE75-B0447ACA22C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C2C350-C58D-405A-BE75-B0447ACA22CF}" type="datetimeFigureOut">
              <a:rPr lang="en-US" smtClean="0"/>
              <a:pPr/>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9E5C4-68AB-4608-8007-8ACEEFFBC9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C2C350-C58D-405A-BE75-B0447ACA22CF}"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C2C350-C58D-405A-BE75-B0447ACA22CF}" type="datetimeFigureOut">
              <a:rPr lang="en-US" smtClean="0"/>
              <a:pPr/>
              <a:t>8/29/2012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C2C350-C58D-405A-BE75-B0447ACA22CF}" type="datetimeFigureOut">
              <a:rPr lang="en-US" smtClean="0"/>
              <a:pPr/>
              <a:t>8/29/2012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2C350-C58D-405A-BE75-B0447ACA22CF}" type="datetimeFigureOut">
              <a:rPr lang="en-US" smtClean="0"/>
              <a:pPr/>
              <a:t>8/29/2012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C2C350-C58D-405A-BE75-B0447ACA22CF}"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9E5C4-68AB-4608-8007-8ACEEFFBC9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C2C350-C58D-405A-BE75-B0447ACA22CF}" type="datetimeFigureOut">
              <a:rPr lang="en-US" smtClean="0"/>
              <a:pPr/>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DD9E5C4-68AB-4608-8007-8ACEEFFBC9E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C2C350-C58D-405A-BE75-B0447ACA22CF}" type="datetimeFigureOut">
              <a:rPr lang="en-US" smtClean="0"/>
              <a:pPr/>
              <a:t>8/29/2012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D9E5C4-68AB-4608-8007-8ACEEFFBC9E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851648" cy="1828800"/>
          </a:xfrm>
        </p:spPr>
        <p:txBody>
          <a:bodyPr/>
          <a:lstStyle/>
          <a:p>
            <a:r>
              <a:rPr lang="en-US" sz="11500" dirty="0" smtClean="0"/>
              <a:t>Ecology</a:t>
            </a:r>
            <a:endParaRPr lang="en-US" dirty="0"/>
          </a:p>
        </p:txBody>
      </p:sp>
      <p:sp>
        <p:nvSpPr>
          <p:cNvPr id="3" name="Subtitle 2"/>
          <p:cNvSpPr>
            <a:spLocks noGrp="1"/>
          </p:cNvSpPr>
          <p:nvPr>
            <p:ph type="subTitle" idx="1"/>
          </p:nvPr>
        </p:nvSpPr>
        <p:spPr/>
        <p:txBody>
          <a:bodyPr/>
          <a:lstStyle/>
          <a:p>
            <a:pPr algn="ctr"/>
            <a:r>
              <a:rPr lang="en-US" sz="3200" dirty="0" smtClean="0"/>
              <a:t>The study of the interaction of organisms with one another and their physical surroundings.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err="1" smtClean="0"/>
              <a:t>Abiotic</a:t>
            </a:r>
            <a:r>
              <a:rPr lang="en-US" dirty="0" smtClean="0"/>
              <a:t> Factors</a:t>
            </a:r>
            <a:endParaRPr lang="en-US" dirty="0"/>
          </a:p>
        </p:txBody>
      </p:sp>
      <p:sp>
        <p:nvSpPr>
          <p:cNvPr id="3" name="Content Placeholder 2"/>
          <p:cNvSpPr>
            <a:spLocks noGrp="1"/>
          </p:cNvSpPr>
          <p:nvPr>
            <p:ph idx="1"/>
          </p:nvPr>
        </p:nvSpPr>
        <p:spPr>
          <a:xfrm>
            <a:off x="457200" y="1524000"/>
            <a:ext cx="8229600" cy="5334000"/>
          </a:xfrm>
        </p:spPr>
        <p:txBody>
          <a:bodyPr>
            <a:normAutofit/>
          </a:bodyPr>
          <a:lstStyle/>
          <a:p>
            <a:r>
              <a:rPr lang="en-US" dirty="0" smtClean="0"/>
              <a:t>the non-living parts of the environment</a:t>
            </a:r>
          </a:p>
          <a:p>
            <a:r>
              <a:rPr lang="en-US" dirty="0" smtClean="0"/>
              <a:t>they directly affect the ability of organisms to live and reproduce</a:t>
            </a:r>
          </a:p>
          <a:p>
            <a:r>
              <a:rPr lang="en-US" dirty="0" err="1" smtClean="0"/>
              <a:t>Abiotic</a:t>
            </a:r>
            <a:r>
              <a:rPr lang="en-US" dirty="0" smtClean="0"/>
              <a:t> factors can vary from place to place</a:t>
            </a:r>
          </a:p>
          <a:p>
            <a:r>
              <a:rPr lang="en-US" dirty="0" err="1" smtClean="0"/>
              <a:t>Abiotic</a:t>
            </a:r>
            <a:r>
              <a:rPr lang="en-US" dirty="0" smtClean="0"/>
              <a:t> factors can act as </a:t>
            </a:r>
            <a:r>
              <a:rPr lang="en-US" b="1" dirty="0" smtClean="0"/>
              <a:t>LIMITING FACTORS</a:t>
            </a:r>
            <a:r>
              <a:rPr lang="en-US" dirty="0" smtClean="0"/>
              <a:t> that keep a population at a certain level</a:t>
            </a:r>
          </a:p>
          <a:p>
            <a:r>
              <a:rPr lang="en-US" dirty="0" smtClean="0"/>
              <a:t>ex. desert environment -- hot temperature and little water are examples of limiting factors -- different species living in the desert are </a:t>
            </a:r>
            <a:r>
              <a:rPr lang="en-US" b="1" dirty="0" smtClean="0"/>
              <a:t>LIMITED</a:t>
            </a:r>
            <a:r>
              <a:rPr lang="en-US" dirty="0" smtClean="0"/>
              <a:t> mainly to those types of plants and animals that need very little water and can survive extreme temperatures </a:t>
            </a:r>
          </a:p>
          <a:p>
            <a:pPr>
              <a:buNone/>
            </a:pPr>
            <a:r>
              <a:rPr lang="en-US" dirty="0" smtClean="0"/>
              <a:t>aka Density-Independent Limiting Factors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4)">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to="" calcmode="lin" valueType="num">
                                      <p:cBhvr>
                                        <p:cTn id="37" dur="1" fill="hold"/>
                                        <p:tgtEl>
                                          <p:spTgt spid="3">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1"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to="" calcmode="lin" valueType="num">
                                      <p:cBhvr>
                                        <p:cTn id="42" dur="1" fill="hold"/>
                                        <p:tgtEl>
                                          <p:spTgt spid="3">
                                            <p:txEl>
                                              <p:pRg st="1" end="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1"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to="" calcmode="lin" valueType="num">
                                      <p:cBhvr>
                                        <p:cTn id="47" dur="1" fill="hold"/>
                                        <p:tgtEl>
                                          <p:spTgt spid="3">
                                            <p:txEl>
                                              <p:pRg st="2" end="2"/>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1"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 to="" calcmode="lin" valueType="num">
                                      <p:cBhvr>
                                        <p:cTn id="52" dur="1" fill="hold"/>
                                        <p:tgtEl>
                                          <p:spTgt spid="3">
                                            <p:txEl>
                                              <p:pRg st="3" end="3"/>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1"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to="" calcmode="lin" valueType="num">
                                      <p:cBhvr>
                                        <p:cTn id="57" dur="1" fill="hold"/>
                                        <p:tgtEl>
                                          <p:spTgt spid="3">
                                            <p:txEl>
                                              <p:pRg st="4" end="4"/>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1"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to="" calcmode="lin" valueType="num">
                                      <p:cBhvr>
                                        <p:cTn id="6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Biotic Factors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 all the living things that directly or indirectly affect the ecosystem</a:t>
            </a:r>
          </a:p>
          <a:p>
            <a:pPr>
              <a:buNone/>
            </a:pPr>
            <a:endParaRPr lang="en-US" dirty="0" smtClean="0"/>
          </a:p>
          <a:p>
            <a:r>
              <a:rPr lang="en-US" dirty="0" smtClean="0"/>
              <a:t>biotic factors interact with other living organisms and the physical environment</a:t>
            </a:r>
          </a:p>
          <a:p>
            <a:pPr>
              <a:buNone/>
            </a:pPr>
            <a:endParaRPr lang="en-US" dirty="0" smtClean="0"/>
          </a:p>
          <a:p>
            <a:r>
              <a:rPr lang="en-US" dirty="0" smtClean="0"/>
              <a:t>can also be</a:t>
            </a:r>
            <a:r>
              <a:rPr lang="en-US" b="1" dirty="0" smtClean="0"/>
              <a:t> LIMITING FACTORS</a:t>
            </a:r>
          </a:p>
          <a:p>
            <a:pPr>
              <a:buNone/>
            </a:pPr>
            <a:endParaRPr lang="en-US" dirty="0" smtClean="0"/>
          </a:p>
          <a:p>
            <a:r>
              <a:rPr lang="en-US" dirty="0" smtClean="0"/>
              <a:t>ex. disease (bacteria), predators, food resources</a:t>
            </a:r>
          </a:p>
          <a:p>
            <a:pPr>
              <a:buNone/>
            </a:pPr>
            <a:r>
              <a:rPr lang="en-US" dirty="0" smtClean="0"/>
              <a:t>aka Density-Dependant Limiting Factors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r>
              <a:rPr lang="en-US" sz="4400" b="1" dirty="0" smtClean="0"/>
              <a:t>Nutritional Relationships- </a:t>
            </a:r>
            <a:r>
              <a:rPr lang="en-US" sz="3600" dirty="0" smtClean="0"/>
              <a:t>involves the transfer of nutrients from one organism to another within an ecosystem</a:t>
            </a:r>
            <a:endParaRPr lang="en-US" sz="4400" dirty="0"/>
          </a:p>
        </p:txBody>
      </p:sp>
      <p:sp>
        <p:nvSpPr>
          <p:cNvPr id="3" name="Content Placeholder 2"/>
          <p:cNvSpPr>
            <a:spLocks noGrp="1"/>
          </p:cNvSpPr>
          <p:nvPr>
            <p:ph idx="1"/>
          </p:nvPr>
        </p:nvSpPr>
        <p:spPr>
          <a:xfrm>
            <a:off x="457200" y="2286000"/>
            <a:ext cx="8229600" cy="4038600"/>
          </a:xfrm>
        </p:spPr>
        <p:txBody>
          <a:bodyPr>
            <a:normAutofit/>
          </a:bodyPr>
          <a:lstStyle/>
          <a:p>
            <a:r>
              <a:rPr lang="en-US" dirty="0" err="1" smtClean="0"/>
              <a:t>Autotrophs</a:t>
            </a:r>
            <a:endParaRPr lang="en-US" dirty="0" smtClean="0"/>
          </a:p>
          <a:p>
            <a:pPr lvl="1"/>
            <a:r>
              <a:rPr lang="en-US" dirty="0" smtClean="0"/>
              <a:t>organisms that can synthesize organic molecules from inorganic molecules</a:t>
            </a:r>
          </a:p>
          <a:p>
            <a:pPr lvl="1"/>
            <a:r>
              <a:rPr lang="en-US" dirty="0" smtClean="0"/>
              <a:t> also called </a:t>
            </a:r>
            <a:r>
              <a:rPr lang="en-US" b="1" dirty="0" smtClean="0"/>
              <a:t>producers</a:t>
            </a:r>
            <a:endParaRPr lang="en-US" dirty="0" smtClean="0"/>
          </a:p>
          <a:p>
            <a:pPr lvl="1"/>
            <a:r>
              <a:rPr lang="en-US" dirty="0" smtClean="0"/>
              <a:t>can be either photosynthetic or chemosynthetic</a:t>
            </a:r>
          </a:p>
          <a:p>
            <a:r>
              <a:rPr lang="en-US" dirty="0" err="1" smtClean="0"/>
              <a:t>Heterotrophs</a:t>
            </a:r>
            <a:endParaRPr lang="en-US" dirty="0" smtClean="0"/>
          </a:p>
          <a:p>
            <a:pPr lvl="1"/>
            <a:r>
              <a:rPr lang="en-US" dirty="0" smtClean="0"/>
              <a:t>organisms that cannot manufacture organic molecules</a:t>
            </a:r>
          </a:p>
          <a:p>
            <a:pPr lvl="1"/>
            <a:r>
              <a:rPr lang="en-US" dirty="0" smtClean="0"/>
              <a:t> there are 5 types of </a:t>
            </a:r>
            <a:r>
              <a:rPr lang="en-US" dirty="0" err="1" smtClean="0"/>
              <a:t>heterotrophs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to="" calcmode="lin" valueType="num">
                                      <p:cBhvr>
                                        <p:cTn id="21" dur="1" fill="hold"/>
                                        <p:tgtEl>
                                          <p:spTgt spid="3">
                                            <p:txEl>
                                              <p:pRg st="4" end="4"/>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to="" calcmode="lin" valueType="num">
                                      <p:cBhvr>
                                        <p:cTn id="24" dur="1" fill="hold"/>
                                        <p:tgtEl>
                                          <p:spTgt spid="3">
                                            <p:txEl>
                                              <p:pRg st="5" end="5"/>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Heterotrophs</a:t>
            </a:r>
            <a:endParaRPr lang="en-US" dirty="0"/>
          </a:p>
        </p:txBody>
      </p:sp>
      <p:sp>
        <p:nvSpPr>
          <p:cNvPr id="3" name="Content Placeholder 2"/>
          <p:cNvSpPr>
            <a:spLocks noGrp="1"/>
          </p:cNvSpPr>
          <p:nvPr>
            <p:ph idx="1"/>
          </p:nvPr>
        </p:nvSpPr>
        <p:spPr>
          <a:xfrm>
            <a:off x="457200" y="1143000"/>
            <a:ext cx="8229600" cy="5867400"/>
          </a:xfrm>
        </p:spPr>
        <p:txBody>
          <a:bodyPr>
            <a:normAutofit fontScale="77500" lnSpcReduction="20000"/>
          </a:bodyPr>
          <a:lstStyle/>
          <a:p>
            <a:r>
              <a:rPr lang="en-US" dirty="0" smtClean="0"/>
              <a:t> </a:t>
            </a:r>
            <a:r>
              <a:rPr lang="en-US" u="sng" dirty="0" smtClean="0"/>
              <a:t>HERBIVORES</a:t>
            </a:r>
            <a:r>
              <a:rPr lang="en-US" dirty="0" smtClean="0"/>
              <a:t>—</a:t>
            </a:r>
          </a:p>
          <a:p>
            <a:pPr lvl="1"/>
            <a:r>
              <a:rPr lang="en-US" dirty="0" smtClean="0"/>
              <a:t>organisms that eat only producers (plants)</a:t>
            </a:r>
          </a:p>
          <a:p>
            <a:pPr lvl="1"/>
            <a:r>
              <a:rPr lang="en-US" dirty="0" smtClean="0"/>
              <a:t> also called a primary or first-level consumer</a:t>
            </a:r>
            <a:br>
              <a:rPr lang="en-US" dirty="0" smtClean="0"/>
            </a:br>
            <a:r>
              <a:rPr lang="en-US" dirty="0" smtClean="0"/>
              <a:t>ex. cows, elephants, goats</a:t>
            </a:r>
          </a:p>
          <a:p>
            <a:r>
              <a:rPr lang="en-US" dirty="0" smtClean="0"/>
              <a:t> </a:t>
            </a:r>
            <a:r>
              <a:rPr lang="en-US" u="sng" dirty="0" smtClean="0"/>
              <a:t>CARNIVORES</a:t>
            </a:r>
            <a:r>
              <a:rPr lang="en-US" dirty="0" smtClean="0"/>
              <a:t>—</a:t>
            </a:r>
          </a:p>
          <a:p>
            <a:pPr lvl="1"/>
            <a:r>
              <a:rPr lang="en-US" dirty="0" smtClean="0"/>
              <a:t>organisms that eat only other animals</a:t>
            </a:r>
          </a:p>
          <a:p>
            <a:pPr lvl="1"/>
            <a:r>
              <a:rPr lang="en-US" dirty="0" smtClean="0"/>
              <a:t>also called a secondary (or tertiary--3) consumer</a:t>
            </a:r>
            <a:br>
              <a:rPr lang="en-US" dirty="0" smtClean="0"/>
            </a:br>
            <a:r>
              <a:rPr lang="en-US" dirty="0" smtClean="0"/>
              <a:t>ex. tigers, lions, wolves</a:t>
            </a:r>
          </a:p>
          <a:p>
            <a:r>
              <a:rPr lang="en-US" u="sng" dirty="0" smtClean="0"/>
              <a:t>OMNIVORES</a:t>
            </a:r>
            <a:r>
              <a:rPr lang="en-US" dirty="0" smtClean="0"/>
              <a:t>—</a:t>
            </a:r>
          </a:p>
          <a:p>
            <a:pPr lvl="1"/>
            <a:r>
              <a:rPr lang="en-US" dirty="0" smtClean="0"/>
              <a:t>organisms that eat everything</a:t>
            </a:r>
          </a:p>
          <a:p>
            <a:pPr lvl="1"/>
            <a:r>
              <a:rPr lang="en-US" dirty="0" smtClean="0"/>
              <a:t>can be a 1st, 2nd, or 3rd level consumer</a:t>
            </a:r>
            <a:br>
              <a:rPr lang="en-US" dirty="0" smtClean="0"/>
            </a:br>
            <a:r>
              <a:rPr lang="en-US" dirty="0" smtClean="0"/>
              <a:t>ex. bears, humans</a:t>
            </a:r>
          </a:p>
          <a:p>
            <a:r>
              <a:rPr lang="en-US" u="sng" dirty="0" smtClean="0"/>
              <a:t>SCAVENGERS</a:t>
            </a:r>
            <a:r>
              <a:rPr lang="en-US" dirty="0" smtClean="0"/>
              <a:t>—</a:t>
            </a:r>
          </a:p>
          <a:p>
            <a:pPr lvl="1"/>
            <a:r>
              <a:rPr lang="en-US" dirty="0" smtClean="0"/>
              <a:t>organisms that eat only other animals after they are already killed</a:t>
            </a:r>
          </a:p>
          <a:p>
            <a:pPr lvl="1"/>
            <a:r>
              <a:rPr lang="en-US" dirty="0" smtClean="0"/>
              <a:t>usually a 2nd or 3rd level consumer</a:t>
            </a:r>
            <a:br>
              <a:rPr lang="en-US" dirty="0" smtClean="0"/>
            </a:br>
            <a:r>
              <a:rPr lang="en-US" dirty="0" smtClean="0"/>
              <a:t>ex. vultures, hyenas</a:t>
            </a:r>
          </a:p>
          <a:p>
            <a:r>
              <a:rPr lang="en-US" u="sng" dirty="0" smtClean="0"/>
              <a:t>DECOMPOSERS</a:t>
            </a:r>
            <a:r>
              <a:rPr lang="en-US" dirty="0" smtClean="0"/>
              <a:t>—</a:t>
            </a:r>
          </a:p>
          <a:p>
            <a:pPr lvl="1"/>
            <a:r>
              <a:rPr lang="en-US" dirty="0" smtClean="0"/>
              <a:t>organisms that </a:t>
            </a:r>
            <a:r>
              <a:rPr lang="en-US" b="1" dirty="0" smtClean="0"/>
              <a:t>live on DEAD matter</a:t>
            </a:r>
            <a:endParaRPr lang="en-US" dirty="0" smtClean="0"/>
          </a:p>
          <a:p>
            <a:pPr lvl="1"/>
            <a:r>
              <a:rPr lang="en-US" dirty="0" smtClean="0"/>
              <a:t>also called saprophytes</a:t>
            </a:r>
            <a:br>
              <a:rPr lang="en-US" dirty="0" smtClean="0"/>
            </a:br>
            <a:r>
              <a:rPr lang="en-US" dirty="0" smtClean="0"/>
              <a:t>ex. include heterotrophic plants, fungi, and bacteria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to="" calcmode="lin" valueType="num">
                                      <p:cBhvr>
                                        <p:cTn id="21" dur="1" fill="hold"/>
                                        <p:tgtEl>
                                          <p:spTgt spid="3">
                                            <p:txEl>
                                              <p:pRg st="4" end="4"/>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to="" calcmode="lin" valueType="num">
                                      <p:cBhvr>
                                        <p:cTn id="24" dur="1" fill="hold"/>
                                        <p:tgtEl>
                                          <p:spTgt spid="3">
                                            <p:txEl>
                                              <p:pRg st="5" end="5"/>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to="" calcmode="lin" valueType="num">
                                      <p:cBhvr>
                                        <p:cTn id="29" dur="1" fill="hold"/>
                                        <p:tgtEl>
                                          <p:spTgt spid="3">
                                            <p:txEl>
                                              <p:pRg st="6" end="6"/>
                                            </p:txEl>
                                          </p:spTgt>
                                        </p:tgtEl>
                                        <p:attrNameLst>
                                          <p:attrName/>
                                        </p:attrNameLst>
                                      </p:cBhvr>
                                    </p:anim>
                                  </p:childTnLst>
                                </p:cTn>
                              </p:par>
                              <p:par>
                                <p:cTn id="30" presetID="24"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to="" calcmode="lin" valueType="num">
                                      <p:cBhvr>
                                        <p:cTn id="32" dur="1" fill="hold"/>
                                        <p:tgtEl>
                                          <p:spTgt spid="3">
                                            <p:txEl>
                                              <p:pRg st="7" end="7"/>
                                            </p:txEl>
                                          </p:spTgt>
                                        </p:tgtEl>
                                        <p:attrNameLst>
                                          <p:attrName/>
                                        </p:attrNameLst>
                                      </p:cBhvr>
                                    </p:anim>
                                  </p:childTnLst>
                                </p:cTn>
                              </p:par>
                              <p:par>
                                <p:cTn id="33" presetID="24"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to="" calcmode="lin" valueType="num">
                                      <p:cBhvr>
                                        <p:cTn id="35" dur="1" fill="hold"/>
                                        <p:tgtEl>
                                          <p:spTgt spid="3">
                                            <p:txEl>
                                              <p:pRg st="8" end="8"/>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 to="" calcmode="lin" valueType="num">
                                      <p:cBhvr>
                                        <p:cTn id="40" dur="1" fill="hold"/>
                                        <p:tgtEl>
                                          <p:spTgt spid="3">
                                            <p:txEl>
                                              <p:pRg st="9" end="9"/>
                                            </p:txEl>
                                          </p:spTgt>
                                        </p:tgtEl>
                                        <p:attrNameLst>
                                          <p:attrName/>
                                        </p:attrNameLst>
                                      </p:cBhvr>
                                    </p:anim>
                                  </p:childTnLst>
                                </p:cTn>
                              </p:par>
                              <p:par>
                                <p:cTn id="41" presetID="24"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to="" calcmode="lin" valueType="num">
                                      <p:cBhvr>
                                        <p:cTn id="43" dur="1" fill="hold"/>
                                        <p:tgtEl>
                                          <p:spTgt spid="3">
                                            <p:txEl>
                                              <p:pRg st="10" end="10"/>
                                            </p:txEl>
                                          </p:spTgt>
                                        </p:tgtEl>
                                        <p:attrNameLst>
                                          <p:attrName/>
                                        </p:attrNameLst>
                                      </p:cBhvr>
                                    </p:anim>
                                  </p:childTnLst>
                                </p:cTn>
                              </p:par>
                              <p:par>
                                <p:cTn id="44" presetID="24"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 to="" calcmode="lin" valueType="num">
                                      <p:cBhvr>
                                        <p:cTn id="46" dur="1" fill="hold"/>
                                        <p:tgtEl>
                                          <p:spTgt spid="3">
                                            <p:txEl>
                                              <p:pRg st="11" end="11"/>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to="" calcmode="lin" valueType="num">
                                      <p:cBhvr>
                                        <p:cTn id="51" dur="1" fill="hold"/>
                                        <p:tgtEl>
                                          <p:spTgt spid="3">
                                            <p:txEl>
                                              <p:pRg st="12" end="12"/>
                                            </p:txEl>
                                          </p:spTgt>
                                        </p:tgtEl>
                                        <p:attrNameLst>
                                          <p:attrName/>
                                        </p:attrNameLst>
                                      </p:cBhvr>
                                    </p:anim>
                                  </p:childTnLst>
                                </p:cTn>
                              </p:par>
                              <p:par>
                                <p:cTn id="52" presetID="24" presetClass="entr" presetSubtype="0" fill="hold" grpId="0" nodeType="withEffect">
                                  <p:stCondLst>
                                    <p:cond delay="0"/>
                                  </p:stCondLst>
                                  <p:childTnLst>
                                    <p:set>
                                      <p:cBhvr>
                                        <p:cTn id="53" dur="1" fill="hold">
                                          <p:stCondLst>
                                            <p:cond delay="0"/>
                                          </p:stCondLst>
                                        </p:cTn>
                                        <p:tgtEl>
                                          <p:spTgt spid="3">
                                            <p:txEl>
                                              <p:pRg st="13" end="13"/>
                                            </p:txEl>
                                          </p:spTgt>
                                        </p:tgtEl>
                                        <p:attrNameLst>
                                          <p:attrName>style.visibility</p:attrName>
                                        </p:attrNameLst>
                                      </p:cBhvr>
                                      <p:to>
                                        <p:strVal val="visible"/>
                                      </p:to>
                                    </p:set>
                                    <p:anim to="" calcmode="lin" valueType="num">
                                      <p:cBhvr>
                                        <p:cTn id="54" dur="1" fill="hold"/>
                                        <p:tgtEl>
                                          <p:spTgt spid="3">
                                            <p:txEl>
                                              <p:pRg st="13" end="13"/>
                                            </p:txEl>
                                          </p:spTgt>
                                        </p:tgtEl>
                                        <p:attrNameLst>
                                          <p:attrName/>
                                        </p:attrNameLst>
                                      </p:cBhvr>
                                    </p:anim>
                                  </p:childTnLst>
                                </p:cTn>
                              </p:par>
                              <p:par>
                                <p:cTn id="55" presetID="24" presetClass="entr" presetSubtype="0" fill="hold" grpId="0"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 to="" calcmode="lin" valueType="num">
                                      <p:cBhvr>
                                        <p:cTn id="57" dur="1" fill="hold"/>
                                        <p:tgtEl>
                                          <p:spTgt spid="3">
                                            <p:txEl>
                                              <p:pRg st="14" end="1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b="1" dirty="0" smtClean="0"/>
              <a:t>FOOD CHAIN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i="1" dirty="0" smtClean="0"/>
              <a:t>always starts with producers</a:t>
            </a:r>
            <a:endParaRPr lang="en-US" dirty="0" smtClean="0"/>
          </a:p>
          <a:p>
            <a:r>
              <a:rPr lang="en-US" dirty="0" smtClean="0"/>
              <a:t> shows the pathway of energy from one organism to the next in a direct line of organisms</a:t>
            </a:r>
            <a:endParaRPr lang="en-US" dirty="0"/>
          </a:p>
        </p:txBody>
      </p:sp>
      <p:pic>
        <p:nvPicPr>
          <p:cNvPr id="17410" name="Picture 2" descr="http://ejad.best.vwh.net/java/population/images/food_chain.jpg"/>
          <p:cNvPicPr>
            <a:picLocks noChangeAspect="1" noChangeArrowheads="1"/>
          </p:cNvPicPr>
          <p:nvPr/>
        </p:nvPicPr>
        <p:blipFill>
          <a:blip r:embed="rId2" cstate="print"/>
          <a:srcRect/>
          <a:stretch>
            <a:fillRect/>
          </a:stretch>
        </p:blipFill>
        <p:spPr bwMode="auto">
          <a:xfrm>
            <a:off x="1981200" y="3429000"/>
            <a:ext cx="5196262"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WEB</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4389120"/>
          </a:xfrm>
        </p:spPr>
        <p:txBody>
          <a:bodyPr/>
          <a:lstStyle/>
          <a:p>
            <a:r>
              <a:rPr lang="en-US" dirty="0" smtClean="0"/>
              <a:t>shows the interactions and interconnections among the different food chains of a community</a:t>
            </a:r>
            <a:endParaRPr lang="en-US" dirty="0"/>
          </a:p>
        </p:txBody>
      </p:sp>
      <p:pic>
        <p:nvPicPr>
          <p:cNvPr id="27650" name="Picture 2" descr="http://www.goldiesroom.org/Multimedia/Bio_Images/22%20Ecology/05%20Food%20Web.jpg"/>
          <p:cNvPicPr>
            <a:picLocks noChangeAspect="1" noChangeArrowheads="1"/>
          </p:cNvPicPr>
          <p:nvPr/>
        </p:nvPicPr>
        <p:blipFill>
          <a:blip r:embed="rId2" cstate="print"/>
          <a:srcRect/>
          <a:stretch>
            <a:fillRect/>
          </a:stretch>
        </p:blipFill>
        <p:spPr bwMode="auto">
          <a:xfrm>
            <a:off x="2743200" y="2085975"/>
            <a:ext cx="3590925" cy="47720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Symbiotic Relationships</a:t>
            </a:r>
            <a:endParaRPr lang="en-US" dirty="0"/>
          </a:p>
        </p:txBody>
      </p:sp>
      <p:sp>
        <p:nvSpPr>
          <p:cNvPr id="3" name="Content Placeholder 2"/>
          <p:cNvSpPr>
            <a:spLocks noGrp="1"/>
          </p:cNvSpPr>
          <p:nvPr>
            <p:ph idx="1"/>
          </p:nvPr>
        </p:nvSpPr>
        <p:spPr/>
        <p:txBody>
          <a:bodyPr/>
          <a:lstStyle/>
          <a:p>
            <a:r>
              <a:rPr lang="en-US" dirty="0" smtClean="0"/>
              <a:t>an interaction among different species in an ecosystem that where they live in a close association with each other</a:t>
            </a:r>
          </a:p>
          <a:p>
            <a:r>
              <a:rPr lang="en-US" dirty="0" smtClean="0"/>
              <a:t>called </a:t>
            </a:r>
            <a:r>
              <a:rPr lang="en-US" b="1" dirty="0" smtClean="0"/>
              <a:t>SYMBIOSIS</a:t>
            </a:r>
            <a:r>
              <a:rPr lang="en-US" dirty="0" smtClean="0"/>
              <a:t>; at least one member of the association benefits (gains) by the association</a:t>
            </a:r>
          </a:p>
          <a:p>
            <a:r>
              <a:rPr lang="en-US" dirty="0" smtClean="0"/>
              <a:t>Four types of Symbiosis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Four Types of Symbiosis</a:t>
            </a:r>
            <a:endParaRPr lang="en-US" dirty="0"/>
          </a:p>
        </p:txBody>
      </p:sp>
      <p:sp>
        <p:nvSpPr>
          <p:cNvPr id="3" name="Content Placeholder 2"/>
          <p:cNvSpPr>
            <a:spLocks noGrp="1"/>
          </p:cNvSpPr>
          <p:nvPr>
            <p:ph idx="1"/>
          </p:nvPr>
        </p:nvSpPr>
        <p:spPr>
          <a:xfrm>
            <a:off x="457200" y="1219200"/>
            <a:ext cx="8229600" cy="5791200"/>
          </a:xfrm>
        </p:spPr>
        <p:txBody>
          <a:bodyPr>
            <a:normAutofit fontScale="70000" lnSpcReduction="20000"/>
          </a:bodyPr>
          <a:lstStyle/>
          <a:p>
            <a:r>
              <a:rPr lang="en-US" dirty="0" smtClean="0"/>
              <a:t> </a:t>
            </a:r>
            <a:r>
              <a:rPr lang="en-US" u="sng" dirty="0" smtClean="0"/>
              <a:t>MUTUALISM (+ , +)</a:t>
            </a:r>
            <a:endParaRPr lang="en-US" dirty="0" smtClean="0"/>
          </a:p>
          <a:p>
            <a:pPr lvl="1"/>
            <a:r>
              <a:rPr lang="en-US" dirty="0" smtClean="0"/>
              <a:t>a symbiotic relationship in which both organisms BENEFIT</a:t>
            </a:r>
            <a:br>
              <a:rPr lang="en-US" dirty="0" smtClean="0"/>
            </a:br>
            <a:r>
              <a:rPr lang="en-US" dirty="0" smtClean="0"/>
              <a:t>ex. nitrogen fixing bacteria that live in nodes (lumps) on the roots of certain plants (legumes)...the bacteria have a nice place to live (+), and the plants benefit from getting the nitrogen they need from the bacteria (+)</a:t>
            </a:r>
          </a:p>
          <a:p>
            <a:pPr lvl="1">
              <a:buNone/>
            </a:pPr>
            <a:endParaRPr lang="en-US" dirty="0" smtClean="0"/>
          </a:p>
          <a:p>
            <a:r>
              <a:rPr lang="en-US" u="sng" dirty="0" smtClean="0"/>
              <a:t>COMMENSALISM (+ , 0)</a:t>
            </a:r>
            <a:endParaRPr lang="en-US" dirty="0" smtClean="0"/>
          </a:p>
          <a:p>
            <a:pPr lvl="1"/>
            <a:r>
              <a:rPr lang="en-US" dirty="0" smtClean="0"/>
              <a:t>a symbiotic relationship where one organism benefits (+) and the other organism is not harmed (0)</a:t>
            </a:r>
            <a:br>
              <a:rPr lang="en-US" dirty="0" smtClean="0"/>
            </a:br>
            <a:r>
              <a:rPr lang="en-US" dirty="0" smtClean="0"/>
              <a:t>ex. the remora (a small fish) attaches itself to the underside of a shark...when the shark feeds, the remora disconnects and eats scraps that are left over (+) ... the shark is not affected (0); barnacles (+) on whales (0)</a:t>
            </a:r>
          </a:p>
          <a:p>
            <a:pPr lvl="1">
              <a:buNone/>
            </a:pPr>
            <a:endParaRPr lang="en-US" dirty="0" smtClean="0"/>
          </a:p>
          <a:p>
            <a:r>
              <a:rPr lang="en-US" u="sng" dirty="0" smtClean="0"/>
              <a:t>PARASITISM (+ , -)</a:t>
            </a:r>
            <a:endParaRPr lang="en-US" dirty="0" smtClean="0"/>
          </a:p>
          <a:p>
            <a:pPr lvl="1"/>
            <a:r>
              <a:rPr lang="en-US" dirty="0" smtClean="0"/>
              <a:t>a symbiotic relationship where one organism, the parasite, benefits (+), while the other organism, the host, is harmed (-)</a:t>
            </a:r>
            <a:br>
              <a:rPr lang="en-US" dirty="0" smtClean="0"/>
            </a:br>
            <a:r>
              <a:rPr lang="en-US" dirty="0" smtClean="0"/>
              <a:t>ex. athlete's foot, a fungus, grows on human feet for nutrients (+), while the human doesn't like it (-);</a:t>
            </a:r>
            <a:br>
              <a:rPr lang="en-US" dirty="0" smtClean="0"/>
            </a:br>
            <a:r>
              <a:rPr lang="en-US" dirty="0" smtClean="0"/>
              <a:t>tapeworms (+) in humans (-); heartworms (+) in dogs (-)</a:t>
            </a:r>
          </a:p>
          <a:p>
            <a:pPr lvl="1">
              <a:buNone/>
            </a:pPr>
            <a:endParaRPr lang="en-US" dirty="0" smtClean="0"/>
          </a:p>
          <a:p>
            <a:r>
              <a:rPr lang="en-US" u="sng" dirty="0" smtClean="0"/>
              <a:t>PREDATOR-PREY (+, -)</a:t>
            </a:r>
            <a:r>
              <a:rPr lang="en-US" dirty="0" smtClean="0"/>
              <a:t> </a:t>
            </a:r>
          </a:p>
          <a:p>
            <a:pPr lvl="1"/>
            <a:r>
              <a:rPr lang="en-US" dirty="0" smtClean="0"/>
              <a:t>a symbiotic relationship where one organism eats another! </a:t>
            </a:r>
            <a:br>
              <a:rPr lang="en-US" dirty="0" smtClean="0"/>
            </a:br>
            <a:r>
              <a:rPr lang="en-US" dirty="0" smtClean="0"/>
              <a:t>ex. predator--lions (+), prey--gazelles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to="" calcmode="lin" valueType="num">
                                      <p:cBhvr>
                                        <p:cTn id="23" dur="1" fill="hold"/>
                                        <p:tgtEl>
                                          <p:spTgt spid="3">
                                            <p:txEl>
                                              <p:pRg st="6" end="6"/>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 to="" calcmode="lin" valueType="num">
                                      <p:cBhvr>
                                        <p:cTn id="26" dur="1" fill="hold"/>
                                        <p:tgtEl>
                                          <p:spTgt spid="3">
                                            <p:txEl>
                                              <p:pRg st="7" end="7"/>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to="" calcmode="lin" valueType="num">
                                      <p:cBhvr>
                                        <p:cTn id="31" dur="1" fill="hold"/>
                                        <p:tgtEl>
                                          <p:spTgt spid="3">
                                            <p:txEl>
                                              <p:pRg st="9" end="9"/>
                                            </p:txEl>
                                          </p:spTgt>
                                        </p:tgtEl>
                                        <p:attrNameLst>
                                          <p:attrName/>
                                        </p:attrNameLst>
                                      </p:cBhvr>
                                    </p:anim>
                                  </p:childTnLst>
                                </p:cTn>
                              </p:par>
                              <p:par>
                                <p:cTn id="32" presetID="24"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 to="" calcmode="lin" valueType="num">
                                      <p:cBhvr>
                                        <p:cTn id="34"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1143000"/>
          </a:xfrm>
        </p:spPr>
        <p:txBody>
          <a:bodyPr>
            <a:normAutofit fontScale="90000"/>
          </a:bodyPr>
          <a:lstStyle/>
          <a:p>
            <a:r>
              <a:rPr lang="en-US" dirty="0" smtClean="0"/>
              <a:t>ENERGY AND MATERIAL CYCLES IN AN ECOSYSTEM</a:t>
            </a:r>
            <a:br>
              <a:rPr lang="en-US" dirty="0" smtClean="0"/>
            </a:br>
            <a:endParaRPr lang="en-US" dirty="0"/>
          </a:p>
        </p:txBody>
      </p:sp>
      <p:sp>
        <p:nvSpPr>
          <p:cNvPr id="3" name="Content Placeholder 2"/>
          <p:cNvSpPr>
            <a:spLocks noGrp="1"/>
          </p:cNvSpPr>
          <p:nvPr>
            <p:ph idx="1"/>
          </p:nvPr>
        </p:nvSpPr>
        <p:spPr>
          <a:xfrm>
            <a:off x="457200" y="2209800"/>
            <a:ext cx="8229600" cy="4389120"/>
          </a:xfrm>
        </p:spPr>
        <p:txBody>
          <a:bodyPr/>
          <a:lstStyle/>
          <a:p>
            <a:r>
              <a:rPr lang="en-US" dirty="0" smtClean="0"/>
              <a:t>in order for an ecosystem to be self-sustaining, it must have a continuous </a:t>
            </a:r>
            <a:r>
              <a:rPr lang="en-US" i="1" u="sng" dirty="0" smtClean="0"/>
              <a:t>flow</a:t>
            </a:r>
            <a:r>
              <a:rPr lang="en-US" dirty="0" smtClean="0"/>
              <a:t> of energy and be able to </a:t>
            </a:r>
            <a:r>
              <a:rPr lang="en-US" b="1" u="sng" dirty="0" smtClean="0"/>
              <a:t>recycle</a:t>
            </a:r>
            <a:r>
              <a:rPr lang="en-US" dirty="0" smtClean="0"/>
              <a:t> materials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Energy Pyramid</a:t>
            </a:r>
            <a:endParaRPr lang="en-US" dirty="0"/>
          </a:p>
        </p:txBody>
      </p:sp>
      <p:sp>
        <p:nvSpPr>
          <p:cNvPr id="3" name="Content Placeholder 2"/>
          <p:cNvSpPr>
            <a:spLocks noGrp="1"/>
          </p:cNvSpPr>
          <p:nvPr>
            <p:ph idx="1"/>
          </p:nvPr>
        </p:nvSpPr>
        <p:spPr/>
        <p:txBody>
          <a:bodyPr/>
          <a:lstStyle/>
          <a:p>
            <a:r>
              <a:rPr lang="en-US" dirty="0" smtClean="0"/>
              <a:t>at each step of the food web, energy is transferred to the next higher level</a:t>
            </a:r>
          </a:p>
          <a:p>
            <a:r>
              <a:rPr lang="en-US" dirty="0" smtClean="0"/>
              <a:t>sun---&gt;plant--&gt;rabbit---&gt;snake---&gt;hawk</a:t>
            </a:r>
          </a:p>
          <a:p>
            <a:r>
              <a:rPr lang="en-US" b="1" dirty="0" smtClean="0"/>
              <a:t>this energy transfer is NOT EFFICIENT</a:t>
            </a:r>
            <a:r>
              <a:rPr lang="en-US" dirty="0" smtClean="0"/>
              <a:t>!</a:t>
            </a:r>
          </a:p>
          <a:p>
            <a:r>
              <a:rPr lang="en-US" dirty="0" smtClean="0"/>
              <a:t>only 10% of the energy is passed to the next generation to be used; most energy is lost in maintaining homeostasis and as the production of heat</a:t>
            </a:r>
          </a:p>
          <a:p>
            <a:r>
              <a:rPr lang="en-US" dirty="0" smtClean="0"/>
              <a:t>the amount of usable energy decreases at each higher feeding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Autofit/>
          </a:bodyPr>
          <a:lstStyle/>
          <a:p>
            <a:r>
              <a:rPr lang="en-US" sz="3600" dirty="0" smtClean="0"/>
              <a:t>This can be studied at different levels of organization with different factors at each</a:t>
            </a:r>
            <a:endParaRPr lang="en-US" sz="3600" dirty="0"/>
          </a:p>
        </p:txBody>
      </p:sp>
      <p:sp>
        <p:nvSpPr>
          <p:cNvPr id="3" name="Content Placeholder 2"/>
          <p:cNvSpPr>
            <a:spLocks noGrp="1"/>
          </p:cNvSpPr>
          <p:nvPr>
            <p:ph idx="1"/>
          </p:nvPr>
        </p:nvSpPr>
        <p:spPr/>
        <p:txBody>
          <a:bodyPr/>
          <a:lstStyle/>
          <a:p>
            <a:endParaRPr lang="en-US"/>
          </a:p>
        </p:txBody>
      </p:sp>
      <p:pic>
        <p:nvPicPr>
          <p:cNvPr id="4" name="Picture 2" descr="http://www.goldiesroom.org/Multimedia/Bio_Images/22%20Ecology/02%20Ecological%20Organization.jpg"/>
          <p:cNvPicPr>
            <a:picLocks noChangeAspect="1" noChangeArrowheads="1"/>
          </p:cNvPicPr>
          <p:nvPr/>
        </p:nvPicPr>
        <p:blipFill>
          <a:blip r:embed="rId2" cstate="print"/>
          <a:srcRect/>
          <a:stretch>
            <a:fillRect/>
          </a:stretch>
        </p:blipFill>
        <p:spPr bwMode="auto">
          <a:xfrm>
            <a:off x="1101859" y="1676400"/>
            <a:ext cx="6886173" cy="49720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Energy Pyramid Example</a:t>
            </a:r>
            <a:endParaRPr lang="en-US" dirty="0"/>
          </a:p>
        </p:txBody>
      </p:sp>
      <p:sp>
        <p:nvSpPr>
          <p:cNvPr id="3" name="Content Placeholder 2"/>
          <p:cNvSpPr>
            <a:spLocks noGrp="1"/>
          </p:cNvSpPr>
          <p:nvPr>
            <p:ph idx="1"/>
          </p:nvPr>
        </p:nvSpPr>
        <p:spPr/>
        <p:txBody>
          <a:bodyPr/>
          <a:lstStyle/>
          <a:p>
            <a:endParaRPr lang="en-US"/>
          </a:p>
        </p:txBody>
      </p:sp>
      <p:pic>
        <p:nvPicPr>
          <p:cNvPr id="4" name="Picture 3" descr="http://www.freewebs.com/the_grey_pilgrim/energy%20pyramid.bmp"/>
          <p:cNvPicPr/>
          <p:nvPr/>
        </p:nvPicPr>
        <p:blipFill>
          <a:blip r:embed="rId2" cstate="print"/>
          <a:srcRect/>
          <a:stretch>
            <a:fillRect/>
          </a:stretch>
        </p:blipFill>
        <p:spPr bwMode="auto">
          <a:xfrm>
            <a:off x="1524000" y="1066800"/>
            <a:ext cx="6244137" cy="5948624"/>
          </a:xfrm>
          <a:prstGeom prst="rect">
            <a:avLst/>
          </a:prstGeom>
          <a:noFill/>
          <a:ln w="9525">
            <a:noFill/>
            <a:miter lim="800000"/>
            <a:headEnd/>
            <a:tailEnd/>
          </a:ln>
        </p:spPr>
      </p:pic>
      <p:sp>
        <p:nvSpPr>
          <p:cNvPr id="5" name="TextBox 4"/>
          <p:cNvSpPr txBox="1"/>
          <p:nvPr/>
        </p:nvSpPr>
        <p:spPr>
          <a:xfrm>
            <a:off x="6934200" y="3962400"/>
            <a:ext cx="838200" cy="307777"/>
          </a:xfrm>
          <a:prstGeom prst="rect">
            <a:avLst/>
          </a:prstGeom>
          <a:solidFill>
            <a:schemeClr val="bg1"/>
          </a:solidFill>
        </p:spPr>
        <p:txBody>
          <a:bodyPr wrap="square" rtlCol="0">
            <a:spAutoFit/>
          </a:bodyPr>
          <a:lstStyle/>
          <a:p>
            <a:r>
              <a:rPr lang="en-US" sz="1400" dirty="0" smtClean="0">
                <a:latin typeface="+mj-lt"/>
              </a:rPr>
              <a:t>100%</a:t>
            </a:r>
            <a:endParaRPr lang="en-US" sz="1400" dirty="0">
              <a:latin typeface="+mj-lt"/>
            </a:endParaRPr>
          </a:p>
        </p:txBody>
      </p:sp>
      <p:sp>
        <p:nvSpPr>
          <p:cNvPr id="6" name="TextBox 5"/>
          <p:cNvSpPr txBox="1"/>
          <p:nvPr/>
        </p:nvSpPr>
        <p:spPr>
          <a:xfrm>
            <a:off x="6477000" y="3505200"/>
            <a:ext cx="838200" cy="307777"/>
          </a:xfrm>
          <a:prstGeom prst="rect">
            <a:avLst/>
          </a:prstGeom>
          <a:solidFill>
            <a:schemeClr val="bg1"/>
          </a:solidFill>
        </p:spPr>
        <p:txBody>
          <a:bodyPr wrap="square" rtlCol="0">
            <a:spAutoFit/>
          </a:bodyPr>
          <a:lstStyle/>
          <a:p>
            <a:r>
              <a:rPr lang="en-US" sz="1400" dirty="0" smtClean="0">
                <a:latin typeface="+mj-lt"/>
              </a:rPr>
              <a:t>10%</a:t>
            </a:r>
            <a:endParaRPr lang="en-US" sz="1400" dirty="0">
              <a:latin typeface="+mj-lt"/>
            </a:endParaRPr>
          </a:p>
        </p:txBody>
      </p:sp>
      <p:sp>
        <p:nvSpPr>
          <p:cNvPr id="7" name="TextBox 6"/>
          <p:cNvSpPr txBox="1"/>
          <p:nvPr/>
        </p:nvSpPr>
        <p:spPr>
          <a:xfrm>
            <a:off x="5943600" y="2895600"/>
            <a:ext cx="838200" cy="307777"/>
          </a:xfrm>
          <a:prstGeom prst="rect">
            <a:avLst/>
          </a:prstGeom>
          <a:solidFill>
            <a:schemeClr val="bg1"/>
          </a:solidFill>
        </p:spPr>
        <p:txBody>
          <a:bodyPr wrap="square" rtlCol="0">
            <a:spAutoFit/>
          </a:bodyPr>
          <a:lstStyle/>
          <a:p>
            <a:r>
              <a:rPr lang="en-US" sz="1400" dirty="0" smtClean="0">
                <a:latin typeface="+mj-lt"/>
              </a:rPr>
              <a:t>1%</a:t>
            </a:r>
            <a:endParaRPr lang="en-US" sz="1400" dirty="0">
              <a:latin typeface="+mj-lt"/>
            </a:endParaRPr>
          </a:p>
        </p:txBody>
      </p:sp>
      <p:sp>
        <p:nvSpPr>
          <p:cNvPr id="8" name="TextBox 7"/>
          <p:cNvSpPr txBox="1"/>
          <p:nvPr/>
        </p:nvSpPr>
        <p:spPr>
          <a:xfrm>
            <a:off x="5562600" y="2362200"/>
            <a:ext cx="838200" cy="307777"/>
          </a:xfrm>
          <a:prstGeom prst="rect">
            <a:avLst/>
          </a:prstGeom>
          <a:solidFill>
            <a:schemeClr val="bg1"/>
          </a:solidFill>
        </p:spPr>
        <p:txBody>
          <a:bodyPr wrap="square" rtlCol="0">
            <a:spAutoFit/>
          </a:bodyPr>
          <a:lstStyle/>
          <a:p>
            <a:r>
              <a:rPr lang="en-US" sz="1400" dirty="0" smtClean="0">
                <a:latin typeface="+mj-lt"/>
              </a:rPr>
              <a:t>0.1%</a:t>
            </a:r>
            <a:endParaRPr lang="en-US" sz="14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Biomass Pyramid</a:t>
            </a:r>
            <a:endParaRPr lang="en-US" dirty="0"/>
          </a:p>
        </p:txBody>
      </p:sp>
      <p:sp>
        <p:nvSpPr>
          <p:cNvPr id="3" name="Content Placeholder 2"/>
          <p:cNvSpPr>
            <a:spLocks noGrp="1"/>
          </p:cNvSpPr>
          <p:nvPr>
            <p:ph idx="1"/>
          </p:nvPr>
        </p:nvSpPr>
        <p:spPr/>
        <p:txBody>
          <a:bodyPr/>
          <a:lstStyle/>
          <a:p>
            <a:r>
              <a:rPr lang="en-US" dirty="0" smtClean="0"/>
              <a:t>the amount of organic matter in an ecosystem is its </a:t>
            </a:r>
            <a:r>
              <a:rPr lang="en-US" b="1" dirty="0" smtClean="0"/>
              <a:t>BIOMASS</a:t>
            </a:r>
            <a:endParaRPr lang="en-US" dirty="0" smtClean="0"/>
          </a:p>
          <a:p>
            <a:r>
              <a:rPr lang="en-US" dirty="0" smtClean="0"/>
              <a:t>the biomass pyramid shows the total amount of biomass at each feeding level</a:t>
            </a:r>
          </a:p>
          <a:p>
            <a:r>
              <a:rPr lang="en-US" dirty="0" smtClean="0"/>
              <a:t> the higher the level, the less the biomass...which is because there is less energy at this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Biomass Pyramid</a:t>
            </a:r>
            <a:endParaRPr lang="en-US" dirty="0"/>
          </a:p>
        </p:txBody>
      </p:sp>
      <p:sp>
        <p:nvSpPr>
          <p:cNvPr id="3" name="Content Placeholder 2"/>
          <p:cNvSpPr>
            <a:spLocks noGrp="1"/>
          </p:cNvSpPr>
          <p:nvPr>
            <p:ph idx="1"/>
          </p:nvPr>
        </p:nvSpPr>
        <p:spPr/>
        <p:txBody>
          <a:bodyPr/>
          <a:lstStyle/>
          <a:p>
            <a:endParaRPr lang="en-US"/>
          </a:p>
        </p:txBody>
      </p:sp>
      <p:pic>
        <p:nvPicPr>
          <p:cNvPr id="4" name="il_fi" descr="http://image.wistatutor.com/content/ecosystem/biomass-upright-pyramid.jpeg"/>
          <p:cNvPicPr/>
          <p:nvPr/>
        </p:nvPicPr>
        <p:blipFill>
          <a:blip r:embed="rId2" cstate="print"/>
          <a:srcRect/>
          <a:stretch>
            <a:fillRect/>
          </a:stretch>
        </p:blipFill>
        <p:spPr bwMode="auto">
          <a:xfrm>
            <a:off x="1524000" y="1752600"/>
            <a:ext cx="5636902" cy="478301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Pyramid</a:t>
            </a:r>
            <a:endParaRPr lang="en-US" dirty="0"/>
          </a:p>
        </p:txBody>
      </p:sp>
      <p:sp>
        <p:nvSpPr>
          <p:cNvPr id="3" name="Content Placeholder 2"/>
          <p:cNvSpPr>
            <a:spLocks noGrp="1"/>
          </p:cNvSpPr>
          <p:nvPr>
            <p:ph idx="1"/>
          </p:nvPr>
        </p:nvSpPr>
        <p:spPr/>
        <p:txBody>
          <a:bodyPr/>
          <a:lstStyle/>
          <a:p>
            <a:pPr>
              <a:buNone/>
            </a:pPr>
            <a:r>
              <a:rPr lang="en-US" dirty="0" smtClean="0"/>
              <a:t> </a:t>
            </a:r>
          </a:p>
          <a:p>
            <a:r>
              <a:rPr lang="en-US" dirty="0" smtClean="0"/>
              <a:t>Total number of organisms at each level</a:t>
            </a:r>
          </a:p>
        </p:txBody>
      </p:sp>
      <p:pic>
        <p:nvPicPr>
          <p:cNvPr id="5" name="il_fi" descr="http://faculty.southwest.tn.edu/rburkett/ES%20%20we30.jpg"/>
          <p:cNvPicPr/>
          <p:nvPr/>
        </p:nvPicPr>
        <p:blipFill>
          <a:blip r:embed="rId2" cstate="print"/>
          <a:srcRect t="25372" b="11199"/>
          <a:stretch>
            <a:fillRect/>
          </a:stretch>
        </p:blipFill>
        <p:spPr bwMode="auto">
          <a:xfrm>
            <a:off x="914400" y="3124200"/>
            <a:ext cx="7205715" cy="3429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rmAutofit fontScale="90000"/>
          </a:bodyPr>
          <a:lstStyle/>
          <a:p>
            <a:r>
              <a:rPr lang="en-US" b="1" dirty="0" smtClean="0"/>
              <a:t>Biogeochemical Cycles</a:t>
            </a:r>
            <a:r>
              <a:rPr lang="en-US" dirty="0" smtClean="0"/>
              <a:t/>
            </a:r>
            <a:br>
              <a:rPr lang="en-US" dirty="0" smtClean="0"/>
            </a:br>
            <a:r>
              <a:rPr lang="en-US" dirty="0" smtClean="0"/>
              <a:t> Bio- living     Geo- Earth</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CARBON-OXYGEN CYCLE</a:t>
            </a:r>
            <a:endParaRPr lang="en-US" dirty="0" smtClean="0"/>
          </a:p>
          <a:p>
            <a:pPr lvl="1"/>
            <a:r>
              <a:rPr lang="en-US" dirty="0" smtClean="0"/>
              <a:t>involves the processes of photosynthesis (uses CO2 and produces O2) and respiration (uses O2 and produces CO2)</a:t>
            </a:r>
          </a:p>
          <a:p>
            <a:r>
              <a:rPr lang="en-US" u="sng" dirty="0" smtClean="0"/>
              <a:t>WATER CYCLE</a:t>
            </a:r>
            <a:endParaRPr lang="en-US" dirty="0" smtClean="0"/>
          </a:p>
          <a:p>
            <a:pPr lvl="1"/>
            <a:r>
              <a:rPr lang="en-US" dirty="0" smtClean="0"/>
              <a:t>involves the processes of photosynthesis, transpiration (movement of water through a plant), evaporation and condensation, respiration, and excretion</a:t>
            </a:r>
          </a:p>
          <a:p>
            <a:r>
              <a:rPr lang="en-US" u="sng" dirty="0" smtClean="0"/>
              <a:t>NITROGEN CYCLE</a:t>
            </a:r>
            <a:endParaRPr lang="en-US" dirty="0" smtClean="0"/>
          </a:p>
          <a:p>
            <a:pPr lvl="1"/>
            <a:r>
              <a:rPr lang="en-US" dirty="0" smtClean="0"/>
              <a:t>involves decomposers and other soil bacteria which break down and convert nitrogenous wastes and the remains of dead organisms into material that is usable by </a:t>
            </a:r>
            <a:r>
              <a:rPr lang="en-US" dirty="0" err="1" smtClean="0"/>
              <a:t>autotrophs</a:t>
            </a:r>
            <a:r>
              <a:rPr lang="en-US" dirty="0" smtClean="0"/>
              <a:t> (nitrates)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to="" calcmode="lin" valueType="num">
                                      <p:cBhvr>
                                        <p:cTn id="26"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CHANGES IN COMMUNITIES</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t>by existence, each community modifies its environment, making it more favorable to other communities</a:t>
            </a:r>
          </a:p>
          <a:p>
            <a:r>
              <a:rPr lang="en-US" dirty="0" smtClean="0"/>
              <a:t>by the gradual replacement of one community to another, the entire ecosystem (community and </a:t>
            </a:r>
            <a:r>
              <a:rPr lang="en-US" dirty="0" err="1" smtClean="0"/>
              <a:t>abiotic</a:t>
            </a:r>
            <a:r>
              <a:rPr lang="en-US" dirty="0" smtClean="0"/>
              <a:t> factors) changes</a:t>
            </a:r>
          </a:p>
          <a:p>
            <a:r>
              <a:rPr lang="en-US" dirty="0" smtClean="0"/>
              <a:t>these changes are called </a:t>
            </a:r>
            <a:r>
              <a:rPr lang="en-US" b="1" dirty="0" smtClean="0"/>
              <a:t>ECOLOGICAL SUCCESSION</a:t>
            </a:r>
            <a:r>
              <a:rPr lang="en-US" dirty="0" smtClean="0"/>
              <a:t> (stages)</a:t>
            </a:r>
          </a:p>
          <a:p>
            <a:r>
              <a:rPr lang="en-US" dirty="0" smtClean="0"/>
              <a:t>this eventually leads to a stable community called a </a:t>
            </a:r>
            <a:r>
              <a:rPr lang="en-US" b="1" dirty="0" smtClean="0"/>
              <a:t>CLIMAX COMMUNITY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Ecologic Succession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the first stage in land succession can begin with bare rock...lichens and bacteria are usually the first to appear...</a:t>
            </a:r>
            <a:br>
              <a:rPr lang="en-US" dirty="0" smtClean="0"/>
            </a:br>
            <a:r>
              <a:rPr lang="en-US" dirty="0" smtClean="0"/>
              <a:t>* initial organisms that populate a given area are called PIONEER ORGANISMS</a:t>
            </a:r>
            <a:br>
              <a:rPr lang="en-US" dirty="0" smtClean="0"/>
            </a:br>
            <a:r>
              <a:rPr lang="en-US" dirty="0" smtClean="0"/>
              <a:t>* pioneer organisms change the environment (break down rock to form soil---takes a while)</a:t>
            </a:r>
          </a:p>
          <a:p>
            <a:r>
              <a:rPr lang="en-US" dirty="0" smtClean="0"/>
              <a:t>2) ...other types of organisms can now begin to grow in the pockets of soil formed...</a:t>
            </a:r>
            <a:br>
              <a:rPr lang="en-US" dirty="0" smtClean="0"/>
            </a:br>
            <a:r>
              <a:rPr lang="en-US" dirty="0" smtClean="0"/>
              <a:t>* forms a different community which SUCCEEDS (comes after) the first</a:t>
            </a:r>
            <a:br>
              <a:rPr lang="en-US" dirty="0" smtClean="0"/>
            </a:br>
            <a:r>
              <a:rPr lang="en-US" dirty="0" smtClean="0"/>
              <a:t>* this community of different organisms continue to modify the environment...</a:t>
            </a:r>
          </a:p>
          <a:p>
            <a:r>
              <a:rPr lang="en-US" dirty="0" smtClean="0"/>
              <a:t>3) ...which leads to a new community...</a:t>
            </a:r>
          </a:p>
          <a:p>
            <a:r>
              <a:rPr lang="en-US" dirty="0" smtClean="0"/>
              <a:t>4) ...until eventually, a stable, CLIMAX COMMUNITY is reached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www.biologycorner.com/resources/succession2.jpg"/>
          <p:cNvPicPr/>
          <p:nvPr/>
        </p:nvPicPr>
        <p:blipFill>
          <a:blip r:embed="rId2" cstate="print"/>
          <a:srcRect/>
          <a:stretch>
            <a:fillRect/>
          </a:stretch>
        </p:blipFill>
        <p:spPr bwMode="auto">
          <a:xfrm>
            <a:off x="1981200" y="2286000"/>
            <a:ext cx="5143262" cy="315518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BIODIVERSITY</a:t>
            </a:r>
            <a:br>
              <a:rPr lang="en-US" dirty="0" smtClean="0"/>
            </a:br>
            <a:endParaRPr lang="en-US" dirty="0"/>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r>
              <a:rPr lang="en-US" dirty="0" smtClean="0"/>
              <a:t>as a result of evolutionary processes, there is a great deal of diversity (differences) of organisms and their roles called a </a:t>
            </a:r>
            <a:r>
              <a:rPr lang="en-US" b="1" dirty="0" smtClean="0"/>
              <a:t>NICHE.</a:t>
            </a:r>
          </a:p>
          <a:p>
            <a:pPr>
              <a:buNone/>
            </a:pPr>
            <a:endParaRPr lang="en-US" dirty="0" smtClean="0"/>
          </a:p>
          <a:p>
            <a:r>
              <a:rPr lang="en-US" dirty="0" smtClean="0"/>
              <a:t>because of such different roles, there is greater chance that some species will survive any large environmental changes that might occur.</a:t>
            </a:r>
          </a:p>
          <a:p>
            <a:pPr>
              <a:buNone/>
            </a:pPr>
            <a:endParaRPr lang="en-US" dirty="0" smtClean="0"/>
          </a:p>
          <a:p>
            <a:r>
              <a:rPr lang="en-US" dirty="0" smtClean="0"/>
              <a:t>biodiversity increases the stability of an ecosystem</a:t>
            </a:r>
          </a:p>
          <a:p>
            <a:pPr>
              <a:buNone/>
            </a:pPr>
            <a:endParaRPr lang="en-US" dirty="0" smtClean="0"/>
          </a:p>
          <a:p>
            <a:r>
              <a:rPr lang="en-US" dirty="0" smtClean="0"/>
              <a:t>as biodiversity decreases in an ecosystem, it becomes more fragile to any changes that can occur</a:t>
            </a:r>
          </a:p>
          <a:p>
            <a:pPr>
              <a:buNone/>
            </a:pPr>
            <a:endParaRPr lang="en-US" dirty="0" smtClean="0"/>
          </a:p>
          <a:p>
            <a:pPr>
              <a:buNone/>
            </a:pPr>
            <a:r>
              <a:rPr lang="en-US" dirty="0" smtClean="0"/>
              <a:t>				think </a:t>
            </a:r>
            <a:r>
              <a:rPr lang="en-US" b="1" dirty="0" smtClean="0"/>
              <a:t>JENGA</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BIOMES</a:t>
            </a:r>
            <a:br>
              <a:rPr lang="en-US" dirty="0" smtClean="0"/>
            </a:br>
            <a:endParaRPr lang="en-US" dirty="0"/>
          </a:p>
        </p:txBody>
      </p:sp>
      <p:sp>
        <p:nvSpPr>
          <p:cNvPr id="3" name="Content Placeholder 2"/>
          <p:cNvSpPr>
            <a:spLocks noGrp="1"/>
          </p:cNvSpPr>
          <p:nvPr>
            <p:ph idx="1"/>
          </p:nvPr>
        </p:nvSpPr>
        <p:spPr/>
        <p:txBody>
          <a:bodyPr/>
          <a:lstStyle/>
          <a:p>
            <a:r>
              <a:rPr lang="en-US" dirty="0" smtClean="0"/>
              <a:t>the biosphere is organized into smaller parts as BIOMES</a:t>
            </a:r>
          </a:p>
          <a:p>
            <a:r>
              <a:rPr lang="en-US" dirty="0" smtClean="0"/>
              <a:t>this is where animals live (habitats)</a:t>
            </a:r>
          </a:p>
          <a:p>
            <a:r>
              <a:rPr lang="en-US" dirty="0" smtClean="0"/>
              <a:t>a biome is a large geographical area of the earth identified by a particular type of dominant (most common) plant and animal life</a:t>
            </a:r>
          </a:p>
          <a:p>
            <a:r>
              <a:rPr lang="en-US" dirty="0" smtClean="0"/>
              <a:t>biomes can be terrestrial (land) or aquatic (water) and is determined by geography and climate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Biosphere</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876800"/>
          </a:xfrm>
        </p:spPr>
        <p:txBody>
          <a:bodyPr/>
          <a:lstStyle/>
          <a:p>
            <a:r>
              <a:rPr lang="en-US" dirty="0" smtClean="0"/>
              <a:t>The part of the Earth in which life exists.</a:t>
            </a:r>
          </a:p>
          <a:p>
            <a:r>
              <a:rPr lang="en-US" dirty="0" smtClean="0"/>
              <a:t>is made up of many complex ecosystems</a:t>
            </a:r>
          </a:p>
          <a:p>
            <a:r>
              <a:rPr lang="en-US" dirty="0" smtClean="0"/>
              <a:t> ALL OF THE ECOSYSTEMS COMBINED MAKE UP THE BIOSPHERE!</a:t>
            </a:r>
          </a:p>
          <a:p>
            <a:pPr>
              <a:buNone/>
            </a:pPr>
            <a:endParaRPr lang="en-US" dirty="0" smtClean="0"/>
          </a:p>
          <a:p>
            <a:endParaRPr lang="en-US" dirty="0"/>
          </a:p>
        </p:txBody>
      </p:sp>
      <p:pic>
        <p:nvPicPr>
          <p:cNvPr id="4" name="il_fi" descr="http://esseacourses.strategies.org/images/whatisESSPBL_clip_image001.gif"/>
          <p:cNvPicPr/>
          <p:nvPr/>
        </p:nvPicPr>
        <p:blipFill>
          <a:blip r:embed="rId2" cstate="print"/>
          <a:srcRect/>
          <a:stretch>
            <a:fillRect/>
          </a:stretch>
        </p:blipFill>
        <p:spPr bwMode="auto">
          <a:xfrm>
            <a:off x="2209800" y="2971800"/>
            <a:ext cx="3575720" cy="3426487"/>
          </a:xfrm>
          <a:prstGeom prst="rect">
            <a:avLst/>
          </a:prstGeom>
          <a:noFill/>
          <a:ln w="9525">
            <a:noFill/>
            <a:miter lim="800000"/>
            <a:headEnd/>
            <a:tailEnd/>
          </a:ln>
        </p:spPr>
      </p:pic>
      <p:sp>
        <p:nvSpPr>
          <p:cNvPr id="1026" name="Text Box 2"/>
          <p:cNvSpPr txBox="1">
            <a:spLocks noChangeArrowheads="1"/>
          </p:cNvSpPr>
          <p:nvPr/>
        </p:nvSpPr>
        <p:spPr bwMode="auto">
          <a:xfrm>
            <a:off x="2590800" y="3429000"/>
            <a:ext cx="661988" cy="396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dirty="0" err="1" smtClean="0">
                <a:ln>
                  <a:noFill/>
                </a:ln>
                <a:solidFill>
                  <a:schemeClr val="tx1"/>
                </a:solidFill>
                <a:effectLst/>
                <a:latin typeface="Calibri" pitchFamily="34" charset="0"/>
                <a:ea typeface="SimSun" pitchFamily="2" charset="-122"/>
                <a:cs typeface="Arial" pitchFamily="34" charset="0"/>
              </a:rPr>
              <a:t>Atmo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4724400" y="3429000"/>
            <a:ext cx="663575" cy="396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Litho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2590800" y="5486400"/>
            <a:ext cx="661988" cy="396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45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Hydro</a:t>
            </a:r>
            <a:endParaRPr kumimoji="0" lang="en-US" sz="1450" b="1"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4724400" y="5486400"/>
            <a:ext cx="663575" cy="396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Bio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to="" calcmode="lin" valueType="num">
                                      <p:cBhvr>
                                        <p:cTn id="25" dur="1" fill="hold"/>
                                        <p:tgtEl>
                                          <p:spTgt spid="3">
                                            <p:txEl>
                                              <p:pRg st="0" end="0"/>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1"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to="" calcmode="lin" valueType="num">
                                      <p:cBhvr>
                                        <p:cTn id="30" dur="1" fill="hold"/>
                                        <p:tgtEl>
                                          <p:spTgt spid="3">
                                            <p:txEl>
                                              <p:pRg st="1" end="1"/>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to="" calcmode="lin" valueType="num">
                                      <p:cBhvr>
                                        <p:cTn id="35"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Terrestrial Biomes</a:t>
            </a:r>
            <a:endParaRPr lang="en-US" dirty="0"/>
          </a:p>
        </p:txBody>
      </p:sp>
      <p:sp>
        <p:nvSpPr>
          <p:cNvPr id="3" name="Content Placeholder 2"/>
          <p:cNvSpPr>
            <a:spLocks noGrp="1"/>
          </p:cNvSpPr>
          <p:nvPr>
            <p:ph idx="1"/>
          </p:nvPr>
        </p:nvSpPr>
        <p:spPr>
          <a:xfrm>
            <a:off x="457200" y="1935480"/>
            <a:ext cx="8229600" cy="4693920"/>
          </a:xfrm>
        </p:spPr>
        <p:txBody>
          <a:bodyPr/>
          <a:lstStyle/>
          <a:p>
            <a:r>
              <a:rPr lang="en-US" dirty="0" smtClean="0"/>
              <a:t>climatic conditions change with latitude (how north/south a place is) and altitude (how high up)</a:t>
            </a:r>
          </a:p>
          <a:p>
            <a:pPr>
              <a:buNone/>
            </a:pPr>
            <a:endParaRPr lang="en-US" dirty="0" smtClean="0"/>
          </a:p>
          <a:p>
            <a:r>
              <a:rPr lang="en-US" dirty="0" smtClean="0"/>
              <a:t>the higher the altitude, the colder it gets</a:t>
            </a:r>
          </a:p>
          <a:p>
            <a:pPr>
              <a:buNone/>
            </a:pPr>
            <a:endParaRPr lang="en-US" dirty="0" smtClean="0"/>
          </a:p>
          <a:p>
            <a:r>
              <a:rPr lang="en-US" dirty="0" smtClean="0"/>
              <a:t>the further you travel north (above the equator--south below the equator), the colder it gets</a:t>
            </a:r>
          </a:p>
          <a:p>
            <a:pPr>
              <a:buNone/>
            </a:pPr>
            <a:endParaRPr lang="en-US" dirty="0" smtClean="0"/>
          </a:p>
          <a:p>
            <a:r>
              <a:rPr lang="en-US" dirty="0" smtClean="0"/>
              <a:t>these variables affect moisture level and temperature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t>Aquatic Biomes</a:t>
            </a:r>
            <a:endParaRPr lang="en-US" dirty="0"/>
          </a:p>
        </p:txBody>
      </p:sp>
      <p:sp>
        <p:nvSpPr>
          <p:cNvPr id="3" name="Content Placeholder 2"/>
          <p:cNvSpPr>
            <a:spLocks noGrp="1"/>
          </p:cNvSpPr>
          <p:nvPr>
            <p:ph idx="1"/>
          </p:nvPr>
        </p:nvSpPr>
        <p:spPr>
          <a:xfrm>
            <a:off x="457200" y="1447800"/>
            <a:ext cx="8229600" cy="5410200"/>
          </a:xfrm>
        </p:spPr>
        <p:txBody>
          <a:bodyPr>
            <a:normAutofit/>
          </a:bodyPr>
          <a:lstStyle/>
          <a:p>
            <a:r>
              <a:rPr lang="en-US" dirty="0" smtClean="0"/>
              <a:t>represent the largest biomes on earth</a:t>
            </a:r>
          </a:p>
          <a:p>
            <a:pPr>
              <a:buNone/>
            </a:pPr>
            <a:endParaRPr lang="en-US" dirty="0" smtClean="0"/>
          </a:p>
          <a:p>
            <a:r>
              <a:rPr lang="en-US" dirty="0" smtClean="0"/>
              <a:t>70% of the earth's surface is water</a:t>
            </a:r>
          </a:p>
          <a:p>
            <a:pPr>
              <a:buNone/>
            </a:pPr>
            <a:endParaRPr lang="en-US" dirty="0" smtClean="0"/>
          </a:p>
          <a:p>
            <a:r>
              <a:rPr lang="en-US" dirty="0" smtClean="0"/>
              <a:t>includes marine (salt water) and freshwater biomes</a:t>
            </a:r>
          </a:p>
          <a:p>
            <a:pPr>
              <a:buNone/>
            </a:pPr>
            <a:endParaRPr lang="en-US" dirty="0" smtClean="0"/>
          </a:p>
          <a:p>
            <a:r>
              <a:rPr lang="en-US" dirty="0" smtClean="0"/>
              <a:t>temperature variations are slight in aquatic biomes</a:t>
            </a:r>
          </a:p>
          <a:p>
            <a:pPr>
              <a:buNone/>
            </a:pPr>
            <a:endParaRPr lang="en-US" dirty="0" smtClean="0"/>
          </a:p>
          <a:p>
            <a:r>
              <a:rPr lang="en-US" dirty="0" smtClean="0"/>
              <a:t>also, water is not a limiting factor!</a:t>
            </a:r>
          </a:p>
          <a:p>
            <a:pPr>
              <a:buNone/>
            </a:pPr>
            <a:endParaRPr lang="en-US" dirty="0" smtClean="0"/>
          </a:p>
          <a:p>
            <a:r>
              <a:rPr lang="en-US" dirty="0" smtClean="0"/>
              <a:t>as a result, aquatic biomes are typically more stable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to="" calcmode="lin" valueType="num">
                                      <p:cBhvr>
                                        <p:cTn id="32"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FACTORS THAT AFFECT AQUATIC BIOMES</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amounts of available oxygen and carbon dioxide</a:t>
            </a:r>
          </a:p>
          <a:p>
            <a:pPr marL="514350" indent="-514350">
              <a:buAutoNum type="arabicParenR"/>
            </a:pPr>
            <a:r>
              <a:rPr lang="en-US" dirty="0" smtClean="0"/>
              <a:t>Temperature</a:t>
            </a:r>
          </a:p>
          <a:p>
            <a:pPr marL="514350" indent="-514350">
              <a:buAutoNum type="arabicParenR"/>
            </a:pPr>
            <a:r>
              <a:rPr lang="en-US" dirty="0" smtClean="0"/>
              <a:t>light--needed for photosynthesis</a:t>
            </a:r>
          </a:p>
          <a:p>
            <a:pPr marL="880110" lvl="1" indent="-514350">
              <a:buFont typeface="Wingdings 2"/>
              <a:buAutoNum type="arabicParenR"/>
            </a:pPr>
            <a:r>
              <a:rPr lang="en-US" dirty="0" smtClean="0"/>
              <a:t>area with light is called the </a:t>
            </a:r>
            <a:r>
              <a:rPr lang="en-US" b="1" dirty="0" smtClean="0"/>
              <a:t>PHOTIC ZONE</a:t>
            </a:r>
          </a:p>
          <a:p>
            <a:pPr marL="880110" lvl="1" indent="-514350">
              <a:buFont typeface="Wingdings 2"/>
              <a:buAutoNum type="arabicParenR"/>
            </a:pPr>
            <a:r>
              <a:rPr lang="en-US" dirty="0" smtClean="0"/>
              <a:t>area without light is called the </a:t>
            </a:r>
            <a:r>
              <a:rPr lang="en-US" b="1" dirty="0" smtClean="0"/>
              <a:t>APHOTIC ZONE</a:t>
            </a:r>
            <a:endParaRPr lang="en-US" dirty="0" smtClean="0"/>
          </a:p>
          <a:p>
            <a:pPr marL="880110" lvl="1" indent="-514350">
              <a:buNone/>
            </a:pPr>
            <a:endParaRPr lang="en-US" dirty="0" smtClean="0"/>
          </a:p>
          <a:p>
            <a:pPr marL="514350" indent="-514350">
              <a:buAutoNum type="arabicParenR"/>
            </a:pPr>
            <a:r>
              <a:rPr lang="en-US" dirty="0" smtClean="0"/>
              <a:t>amounts of dissolved minerals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to="" calcmode="lin" valueType="num">
                                      <p:cBhvr>
                                        <p:cTn id="28"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Comparing freshwater and marine biomes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marine biomes</a:t>
            </a:r>
            <a:endParaRPr lang="en-US" dirty="0" smtClean="0"/>
          </a:p>
          <a:p>
            <a:pPr lvl="1"/>
            <a:r>
              <a:rPr lang="en-US" dirty="0" smtClean="0"/>
              <a:t>provide the most stable aquatic environment</a:t>
            </a:r>
          </a:p>
          <a:p>
            <a:pPr lvl="1"/>
            <a:r>
              <a:rPr lang="en-US" dirty="0" smtClean="0"/>
              <a:t> absorbs and holds a large quantity of solar heat and stabilizes the atmosphere</a:t>
            </a:r>
          </a:p>
          <a:p>
            <a:pPr lvl="1"/>
            <a:r>
              <a:rPr lang="en-US" dirty="0" smtClean="0"/>
              <a:t> contains a relatively constant supply of nutrient materials and dissolved salts</a:t>
            </a:r>
          </a:p>
          <a:p>
            <a:pPr lvl="1"/>
            <a:r>
              <a:rPr lang="en-US" dirty="0" smtClean="0"/>
              <a:t> serves as a habitat for a large number of diverse organisms (lots of BIODIVERSITY!)</a:t>
            </a:r>
          </a:p>
          <a:p>
            <a:r>
              <a:rPr lang="en-US" b="1" dirty="0" smtClean="0"/>
              <a:t>freshwater biomes</a:t>
            </a:r>
            <a:endParaRPr lang="en-US" dirty="0" smtClean="0"/>
          </a:p>
          <a:p>
            <a:pPr lvl="1"/>
            <a:r>
              <a:rPr lang="en-US" dirty="0" smtClean="0"/>
              <a:t>includes lakes, ponds, streams, and rivers</a:t>
            </a:r>
          </a:p>
          <a:p>
            <a:pPr lvl="1"/>
            <a:r>
              <a:rPr lang="en-US" dirty="0" err="1" smtClean="0"/>
              <a:t>abiotic</a:t>
            </a:r>
            <a:r>
              <a:rPr lang="en-US" dirty="0" smtClean="0"/>
              <a:t> factors vary greatly in each</a:t>
            </a:r>
          </a:p>
          <a:p>
            <a:pPr lvl="1"/>
            <a:r>
              <a:rPr lang="en-US" dirty="0" smtClean="0"/>
              <a:t>ponds and small lakes can fill in and become a land community over time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to="" calcmode="lin" valueType="num">
                                      <p:cBhvr>
                                        <p:cTn id="24" dur="1" fill="hold"/>
                                        <p:tgtEl>
                                          <p:spTgt spid="3">
                                            <p:txEl>
                                              <p:pRg st="5" end="5"/>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to="" calcmode="lin" valueType="num">
                                      <p:cBhvr>
                                        <p:cTn id="30" dur="1" fill="hold"/>
                                        <p:tgtEl>
                                          <p:spTgt spid="3">
                                            <p:txEl>
                                              <p:pRg st="7" end="7"/>
                                            </p:txEl>
                                          </p:spTgt>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to="" calcmode="lin" valueType="num">
                                      <p:cBhvr>
                                        <p:cTn id="33"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 ECOLOGY</a:t>
            </a:r>
            <a:br>
              <a:rPr lang="en-US" dirty="0" smtClean="0"/>
            </a:br>
            <a:endParaRPr lang="en-US" dirty="0"/>
          </a:p>
        </p:txBody>
      </p:sp>
      <p:sp>
        <p:nvSpPr>
          <p:cNvPr id="3" name="Content Placeholder 2"/>
          <p:cNvSpPr>
            <a:spLocks noGrp="1"/>
          </p:cNvSpPr>
          <p:nvPr>
            <p:ph idx="1"/>
          </p:nvPr>
        </p:nvSpPr>
        <p:spPr/>
        <p:txBody>
          <a:bodyPr/>
          <a:lstStyle/>
          <a:p>
            <a:r>
              <a:rPr lang="en-US" dirty="0" smtClean="0"/>
              <a:t>the relationship between humans and the environment</a:t>
            </a:r>
            <a:endParaRPr lang="en-US" dirty="0"/>
          </a:p>
        </p:txBody>
      </p:sp>
      <p:pic>
        <p:nvPicPr>
          <p:cNvPr id="4" name="Picture 3" descr="http://www.goldiesroom.org/Multimedia/Bio_Images/22%20Ecology/14%20Human%20Impact%20on%20the%20Environment.jpg"/>
          <p:cNvPicPr/>
          <p:nvPr/>
        </p:nvPicPr>
        <p:blipFill>
          <a:blip r:embed="rId2" cstate="print"/>
          <a:srcRect/>
          <a:stretch>
            <a:fillRect/>
          </a:stretch>
        </p:blipFill>
        <p:spPr bwMode="auto">
          <a:xfrm>
            <a:off x="1524000" y="2819400"/>
            <a:ext cx="6248400" cy="38100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fontScale="92500"/>
          </a:bodyPr>
          <a:lstStyle/>
          <a:p>
            <a:r>
              <a:rPr lang="en-US" dirty="0" smtClean="0"/>
              <a:t>Although most ecosystems are capable of recovering from the impact of some minor disruptions, human activities have sometimes increased the level of such disruptions so as to bring about a more undesirable and longer lasting change in the environment upon which all life depends. Such disruptions will directly affect at least one part of an ecosystem and this in turn may affect other parts.</a:t>
            </a:r>
          </a:p>
          <a:p>
            <a:r>
              <a:rPr lang="en-US" dirty="0" smtClean="0"/>
              <a:t>Environmental damage caused by humans has the potential to ultimately make our ecosystem less suitable for our species. Human activities have upset various natural systems and have had negative affects on the biotic and </a:t>
            </a:r>
            <a:r>
              <a:rPr lang="en-US" dirty="0" err="1" smtClean="0"/>
              <a:t>abiotic</a:t>
            </a:r>
            <a:r>
              <a:rPr lang="en-US" dirty="0" smtClean="0"/>
              <a:t> environment. Although most ecosystems can recover from minor disruptions, some human activities have caused changes that cannot be reversed.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www.goldiesroom.org/Multimedia/Bio_Images/22%20Ecology/17%20Population%20Growth%20Flowchart.jpg"/>
          <p:cNvPicPr/>
          <p:nvPr/>
        </p:nvPicPr>
        <p:blipFill>
          <a:blip r:embed="rId2" cstate="print"/>
          <a:srcRect/>
          <a:stretch>
            <a:fillRect/>
          </a:stretch>
        </p:blipFill>
        <p:spPr bwMode="auto">
          <a:xfrm>
            <a:off x="381000" y="685800"/>
            <a:ext cx="8458199" cy="57912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HUMAN POPULATION GROWTH</a:t>
            </a:r>
            <a:endParaRPr lang="en-US" dirty="0"/>
          </a:p>
        </p:txBody>
      </p:sp>
      <p:sp>
        <p:nvSpPr>
          <p:cNvPr id="3" name="Content Placeholder 2"/>
          <p:cNvSpPr>
            <a:spLocks noGrp="1"/>
          </p:cNvSpPr>
          <p:nvPr>
            <p:ph idx="1"/>
          </p:nvPr>
        </p:nvSpPr>
        <p:spPr>
          <a:xfrm>
            <a:off x="457200" y="1447800"/>
            <a:ext cx="8229600" cy="4876800"/>
          </a:xfrm>
        </p:spPr>
        <p:txBody>
          <a:bodyPr/>
          <a:lstStyle/>
          <a:p>
            <a:pPr lvl="0"/>
            <a:r>
              <a:rPr lang="en-US" sz="2800" dirty="0" smtClean="0">
                <a:latin typeface="Arial" pitchFamily="34" charset="0"/>
                <a:ea typeface=" san-serif"/>
                <a:cs typeface="Arial" pitchFamily="34" charset="0"/>
              </a:rPr>
              <a:t>human population growth is not stable</a:t>
            </a:r>
          </a:p>
          <a:p>
            <a:pPr lvl="0"/>
            <a:r>
              <a:rPr lang="en-US" sz="2800" dirty="0" smtClean="0">
                <a:latin typeface="Arial" pitchFamily="34" charset="0"/>
                <a:ea typeface=" san-serif"/>
                <a:cs typeface="Arial" pitchFamily="34" charset="0"/>
              </a:rPr>
              <a:t>it is an exponential growth (doubling and doubling)</a:t>
            </a:r>
          </a:p>
          <a:p>
            <a:pPr lvl="0"/>
            <a:r>
              <a:rPr lang="en-US" sz="2800" dirty="0" smtClean="0">
                <a:latin typeface="Arial" pitchFamily="34" charset="0"/>
                <a:ea typeface=" san-serif"/>
                <a:cs typeface="Arial" pitchFamily="34" charset="0"/>
              </a:rPr>
              <a:t>exponential growth is shown by a J-shaped curve</a:t>
            </a:r>
            <a:endParaRPr lang="en-US" sz="2800" dirty="0" smtClean="0">
              <a:latin typeface="Arial" pitchFamily="34" charset="0"/>
              <a:cs typeface="Arial" pitchFamily="34" charset="0"/>
            </a:endParaRPr>
          </a:p>
          <a:p>
            <a:endParaRPr lang="en-US" dirty="0"/>
          </a:p>
        </p:txBody>
      </p:sp>
      <p:sp>
        <p:nvSpPr>
          <p:cNvPr id="28673" name="Rectangle 1"/>
          <p:cNvSpPr>
            <a:spLocks noChangeArrowheads="1"/>
          </p:cNvSpPr>
          <p:nvPr/>
        </p:nvSpPr>
        <p:spPr bwMode="auto">
          <a:xfrm>
            <a:off x="4415547" y="-184666"/>
            <a:ext cx="31290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endParaRPr kumimoji="0" lang="en-US" sz="15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4" name="Picture 2" descr="http://www.goldiesroom.org/Multimedia/Bio_Images/22%20Ecology/15%20Human%20Population%20Growth.jpg"/>
          <p:cNvPicPr>
            <a:picLocks noChangeAspect="1" noChangeArrowheads="1"/>
          </p:cNvPicPr>
          <p:nvPr/>
        </p:nvPicPr>
        <p:blipFill>
          <a:blip r:embed="rId2" cstate="print"/>
          <a:srcRect/>
          <a:stretch>
            <a:fillRect/>
          </a:stretch>
        </p:blipFill>
        <p:spPr bwMode="auto">
          <a:xfrm>
            <a:off x="1143000" y="3810000"/>
            <a:ext cx="6666035" cy="2937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www.goldiesroom.org/Multimedia/Bio_Images/22%20Ecology/16%20Population%20Statistics.jpg"/>
          <p:cNvPicPr/>
          <p:nvPr/>
        </p:nvPicPr>
        <p:blipFill>
          <a:blip r:embed="rId2" cstate="print"/>
          <a:srcRect/>
          <a:stretch>
            <a:fillRect/>
          </a:stretch>
        </p:blipFill>
        <p:spPr bwMode="auto">
          <a:xfrm>
            <a:off x="1371600" y="1371600"/>
            <a:ext cx="6248399" cy="42672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lstStyle/>
          <a:p>
            <a:r>
              <a:rPr lang="en-US" dirty="0" smtClean="0"/>
              <a:t>many ecosystems now are unable to produce enough food because of rapid population growth</a:t>
            </a:r>
          </a:p>
          <a:p>
            <a:r>
              <a:rPr lang="en-US" dirty="0" smtClean="0"/>
              <a:t>some scientists believe that we are rapidly approaching the limits of our ability to increase as a species--called a </a:t>
            </a:r>
            <a:r>
              <a:rPr lang="en-US" b="1" dirty="0" smtClean="0"/>
              <a:t>CARRYING CAPACITY</a:t>
            </a:r>
            <a:endParaRPr lang="en-US" dirty="0" smtClean="0"/>
          </a:p>
          <a:p>
            <a:r>
              <a:rPr lang="en-US" dirty="0" smtClean="0"/>
              <a:t>limiting factors for this are: availability of: food, clean air, clean water</a:t>
            </a:r>
            <a:endParaRPr lang="en-US" dirty="0"/>
          </a:p>
        </p:txBody>
      </p:sp>
      <p:pic>
        <p:nvPicPr>
          <p:cNvPr id="4" name="Picture 3" descr="http://www.goldiesroom.org/Multimedia/Bio_Images/22%20Ecology/18%20Carrying%20Capacity.jpg"/>
          <p:cNvPicPr/>
          <p:nvPr/>
        </p:nvPicPr>
        <p:blipFill>
          <a:blip r:embed="rId2" cstate="print"/>
          <a:srcRect/>
          <a:stretch>
            <a:fillRect/>
          </a:stretch>
        </p:blipFill>
        <p:spPr bwMode="auto">
          <a:xfrm>
            <a:off x="3124200" y="3133725"/>
            <a:ext cx="5334000" cy="3724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Ecosystem</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lstStyle/>
          <a:p>
            <a:r>
              <a:rPr lang="en-US" dirty="0" smtClean="0"/>
              <a:t>The </a:t>
            </a:r>
            <a:r>
              <a:rPr lang="en-US" b="1" dirty="0" smtClean="0"/>
              <a:t>Biotic</a:t>
            </a:r>
            <a:r>
              <a:rPr lang="en-US" dirty="0" smtClean="0"/>
              <a:t> (living) and </a:t>
            </a:r>
            <a:r>
              <a:rPr lang="en-US" b="1" dirty="0" err="1" smtClean="0"/>
              <a:t>Abiotic</a:t>
            </a:r>
            <a:r>
              <a:rPr lang="en-US" dirty="0" smtClean="0"/>
              <a:t> (nonliving) factors that surround organisms and affects their way of life.</a:t>
            </a:r>
          </a:p>
          <a:p>
            <a:pPr>
              <a:buNone/>
            </a:pPr>
            <a:endParaRPr lang="en-US" dirty="0"/>
          </a:p>
        </p:txBody>
      </p:sp>
      <p:pic>
        <p:nvPicPr>
          <p:cNvPr id="4" name="il_fi" descr="http://www.physicalgeography.net/fundamentals/images/ecosystemmodel.gif"/>
          <p:cNvPicPr/>
          <p:nvPr/>
        </p:nvPicPr>
        <p:blipFill>
          <a:blip r:embed="rId2" cstate="print"/>
          <a:srcRect/>
          <a:stretch>
            <a:fillRect/>
          </a:stretch>
        </p:blipFill>
        <p:spPr bwMode="auto">
          <a:xfrm>
            <a:off x="1600200" y="2133600"/>
            <a:ext cx="6060203" cy="4421274"/>
          </a:xfrm>
          <a:prstGeom prst="rect">
            <a:avLst/>
          </a:prstGeom>
          <a:noFill/>
          <a:ln w="9525">
            <a:noFill/>
            <a:miter lim="800000"/>
            <a:headEnd/>
            <a:tailEnd/>
          </a:ln>
        </p:spPr>
      </p:pic>
      <p:sp>
        <p:nvSpPr>
          <p:cNvPr id="2050" name="Text Box 2"/>
          <p:cNvSpPr txBox="1">
            <a:spLocks noChangeArrowheads="1"/>
          </p:cNvSpPr>
          <p:nvPr/>
        </p:nvSpPr>
        <p:spPr bwMode="auto">
          <a:xfrm>
            <a:off x="3886200" y="2590800"/>
            <a:ext cx="1468438" cy="842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Sun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(Solar Energy)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Text Box 3"/>
          <p:cNvSpPr txBox="1">
            <a:spLocks noChangeArrowheads="1"/>
          </p:cNvSpPr>
          <p:nvPr/>
        </p:nvSpPr>
        <p:spPr bwMode="auto">
          <a:xfrm>
            <a:off x="3048000" y="4114800"/>
            <a:ext cx="1181100" cy="698500"/>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2200" b="0" i="0" u="none" strike="noStrike" cap="none" normalizeH="0" baseline="0" smtClean="0">
                <a:ln>
                  <a:noFill/>
                </a:ln>
                <a:solidFill>
                  <a:schemeClr val="tx1"/>
                </a:solidFill>
                <a:effectLst/>
                <a:latin typeface="Calibri" pitchFamily="34" charset="0"/>
                <a:ea typeface="SimSun" pitchFamily="2" charset="-122"/>
                <a:cs typeface="Arial" pitchFamily="34" charset="0"/>
              </a:rPr>
              <a:t>Plants </a:t>
            </a:r>
            <a:r>
              <a:rPr kumimoji="0" lang="en-US" altLang="zh-CN" sz="1200" b="0" i="0" u="none" strike="noStrike" cap="none" normalizeH="0" baseline="0" smtClean="0">
                <a:ln>
                  <a:noFill/>
                </a:ln>
                <a:solidFill>
                  <a:schemeClr val="tx1"/>
                </a:solidFill>
                <a:effectLst/>
                <a:latin typeface="Calibri" pitchFamily="34" charset="0"/>
                <a:ea typeface="SimSun" pitchFamily="2" charset="-122"/>
                <a:cs typeface="Arial" pitchFamily="34" charset="0"/>
              </a:rPr>
              <a:t>Photosynthesis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Text Box 4"/>
          <p:cNvSpPr txBox="1">
            <a:spLocks noChangeArrowheads="1"/>
          </p:cNvSpPr>
          <p:nvPr/>
        </p:nvSpPr>
        <p:spPr bwMode="auto">
          <a:xfrm>
            <a:off x="5029200" y="3962400"/>
            <a:ext cx="1282700" cy="957262"/>
          </a:xfrm>
          <a:prstGeom prst="rect">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Calibri" pitchFamily="34" charset="0"/>
                <a:ea typeface="SimSun" pitchFamily="2" charset="-122"/>
                <a:cs typeface="Arial" pitchFamily="34" charset="0"/>
              </a:rPr>
              <a:t>Herbivores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Calibri" pitchFamily="34" charset="0"/>
                <a:ea typeface="SimSun" pitchFamily="2" charset="-122"/>
                <a:cs typeface="Arial" pitchFamily="34" charset="0"/>
              </a:rPr>
              <a:t>Carnivores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Calibri" pitchFamily="34" charset="0"/>
                <a:ea typeface="SimSun" pitchFamily="2" charset="-122"/>
                <a:cs typeface="Arial" pitchFamily="34" charset="0"/>
              </a:rPr>
              <a:t>Consumption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Text Box 5"/>
          <p:cNvSpPr txBox="1">
            <a:spLocks noChangeArrowheads="1"/>
          </p:cNvSpPr>
          <p:nvPr/>
        </p:nvSpPr>
        <p:spPr bwMode="auto">
          <a:xfrm>
            <a:off x="1752600" y="5334000"/>
            <a:ext cx="1427162" cy="90487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itchFamily="34" charset="0"/>
                <a:ea typeface="SimSun" pitchFamily="2" charset="-122"/>
                <a:cs typeface="Arial" pitchFamily="34" charset="0"/>
              </a:rPr>
              <a:t>Atmosphere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Calibri" pitchFamily="34" charset="0"/>
                <a:ea typeface="SimSun" pitchFamily="2" charset="-122"/>
                <a:cs typeface="Arial" pitchFamily="34" charset="0"/>
              </a:rPr>
              <a:t>(O</a:t>
            </a:r>
            <a:r>
              <a:rPr kumimoji="0" lang="en-US" altLang="zh-CN" sz="1200" b="0" i="0" u="none" strike="noStrike" cap="none" normalizeH="0" baseline="-25000" smtClean="0">
                <a:ln>
                  <a:noFill/>
                </a:ln>
                <a:solidFill>
                  <a:schemeClr val="tx1"/>
                </a:solidFill>
                <a:effectLst/>
                <a:latin typeface="Calibri" pitchFamily="34" charset="0"/>
                <a:ea typeface="SimSun" pitchFamily="2" charset="-122"/>
                <a:cs typeface="Arial" pitchFamily="34" charset="0"/>
              </a:rPr>
              <a:t>2</a:t>
            </a:r>
            <a:r>
              <a:rPr kumimoji="0" lang="en-US" altLang="zh-CN" sz="1200" b="0" i="0" u="none" strike="noStrike" cap="none" normalizeH="0" baseline="0" smtClean="0">
                <a:ln>
                  <a:noFill/>
                </a:ln>
                <a:solidFill>
                  <a:schemeClr val="tx1"/>
                </a:solidFill>
                <a:effectLst/>
                <a:latin typeface="Calibri" pitchFamily="34" charset="0"/>
                <a:ea typeface="SimSun" pitchFamily="2" charset="-122"/>
                <a:cs typeface="Arial" pitchFamily="34" charset="0"/>
              </a:rPr>
              <a:t>, CO</a:t>
            </a:r>
            <a:r>
              <a:rPr kumimoji="0" lang="en-US" altLang="zh-CN" sz="1200" b="0" i="0" u="none" strike="noStrike" cap="none" normalizeH="0" baseline="-25000" smtClean="0">
                <a:ln>
                  <a:noFill/>
                </a:ln>
                <a:solidFill>
                  <a:schemeClr val="tx1"/>
                </a:solidFill>
                <a:effectLst/>
                <a:latin typeface="Calibri" pitchFamily="34" charset="0"/>
                <a:ea typeface="SimSun" pitchFamily="2" charset="-122"/>
                <a:cs typeface="Arial" pitchFamily="34" charset="0"/>
              </a:rPr>
              <a:t>2</a:t>
            </a:r>
            <a:r>
              <a:rPr kumimoji="0" lang="en-US" altLang="zh-CN" sz="1200" b="0" i="0" u="none" strike="noStrike" cap="none" normalizeH="0" baseline="0" smtClean="0">
                <a:ln>
                  <a:noFill/>
                </a:ln>
                <a:solidFill>
                  <a:schemeClr val="tx1"/>
                </a:solidFill>
                <a:effectLst/>
                <a:latin typeface="Calibri" pitchFamily="34" charset="0"/>
                <a:ea typeface="SimSun" pitchFamily="2" charset="-122"/>
                <a:cs typeface="Arial" pitchFamily="34" charset="0"/>
              </a:rPr>
              <a:t> and Water)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4038600" y="5486400"/>
            <a:ext cx="1250950" cy="666750"/>
          </a:xfrm>
          <a:prstGeom prst="rect">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Calibri" pitchFamily="34" charset="0"/>
                <a:ea typeface="SimSun" pitchFamily="2" charset="-122"/>
                <a:cs typeface="Arial" pitchFamily="34" charset="0"/>
              </a:rPr>
              <a:t>Detritivores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Calibri" pitchFamily="34" charset="0"/>
                <a:ea typeface="SimSun" pitchFamily="2" charset="-122"/>
                <a:cs typeface="Arial" pitchFamily="34" charset="0"/>
              </a:rPr>
              <a:t>Decomposition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6096000" y="5257800"/>
            <a:ext cx="1466850" cy="854075"/>
          </a:xfrm>
          <a:prstGeom prst="rect">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Calibri" pitchFamily="34" charset="0"/>
                <a:ea typeface="SimSun" pitchFamily="2" charset="-122"/>
                <a:cs typeface="Arial" pitchFamily="34" charset="0"/>
              </a:rPr>
              <a:t>Soil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chemeClr val="tx1"/>
                </a:solidFill>
                <a:effectLst/>
                <a:latin typeface="Calibri" pitchFamily="34" charset="0"/>
                <a:ea typeface="SimSun" pitchFamily="2" charset="-122"/>
                <a:cs typeface="Arial" pitchFamily="34" charset="0"/>
              </a:rPr>
              <a:t>(</a:t>
            </a:r>
            <a:r>
              <a:rPr kumimoji="0" lang="en-US" altLang="zh-CN" sz="1200" b="0" i="0" u="none" strike="noStrike" cap="none" normalizeH="0" baseline="0" smtClean="0">
                <a:ln>
                  <a:noFill/>
                </a:ln>
                <a:solidFill>
                  <a:schemeClr val="tx1"/>
                </a:solidFill>
                <a:effectLst/>
                <a:latin typeface="Calibri" pitchFamily="34" charset="0"/>
                <a:ea typeface="SimSun" pitchFamily="2" charset="-122"/>
                <a:cs typeface="Arial" pitchFamily="34" charset="0"/>
              </a:rPr>
              <a:t>Nutrients and Water)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dirty="0" smtClean="0"/>
              <a:t>POLLUTION AND TECHNOLOGICAL OVERSIGHT</a:t>
            </a:r>
            <a:endParaRPr lang="en-US" dirty="0"/>
          </a:p>
        </p:txBody>
      </p:sp>
      <p:sp>
        <p:nvSpPr>
          <p:cNvPr id="3" name="Content Placeholder 2"/>
          <p:cNvSpPr>
            <a:spLocks noGrp="1"/>
          </p:cNvSpPr>
          <p:nvPr>
            <p:ph idx="1"/>
          </p:nvPr>
        </p:nvSpPr>
        <p:spPr>
          <a:xfrm>
            <a:off x="457200" y="2133600"/>
            <a:ext cx="8229600" cy="4389120"/>
          </a:xfrm>
        </p:spPr>
        <p:txBody>
          <a:bodyPr/>
          <a:lstStyle/>
          <a:p>
            <a:r>
              <a:rPr lang="en-US" dirty="0" smtClean="0"/>
              <a:t>technological oversights (things not planned for) have had consequences which have contributed to the pollution of the water, land, and air.</a:t>
            </a:r>
          </a:p>
          <a:p>
            <a:pPr>
              <a:buNone/>
            </a:pPr>
            <a:endParaRPr lang="en-US" dirty="0" smtClean="0"/>
          </a:p>
          <a:p>
            <a:r>
              <a:rPr lang="en-US" dirty="0" smtClean="0"/>
              <a:t>a </a:t>
            </a:r>
            <a:r>
              <a:rPr lang="en-US" b="1" dirty="0" smtClean="0"/>
              <a:t>POLLUTANT</a:t>
            </a:r>
            <a:r>
              <a:rPr lang="en-US" dirty="0" smtClean="0"/>
              <a:t> is something that is put into the environment that make it unfit for living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water pollution</a:t>
            </a:r>
            <a:endParaRPr lang="en-US" dirty="0"/>
          </a:p>
        </p:txBody>
      </p:sp>
      <p:sp>
        <p:nvSpPr>
          <p:cNvPr id="3" name="Content Placeholder 2"/>
          <p:cNvSpPr>
            <a:spLocks noGrp="1"/>
          </p:cNvSpPr>
          <p:nvPr>
            <p:ph idx="1"/>
          </p:nvPr>
        </p:nvSpPr>
        <p:spPr/>
        <p:txBody>
          <a:bodyPr/>
          <a:lstStyle/>
          <a:p>
            <a:r>
              <a:rPr lang="en-US" dirty="0" smtClean="0"/>
              <a:t>interferes with our ability to obtain pure water for drinking, washing, recreation, and industry</a:t>
            </a:r>
          </a:p>
          <a:p>
            <a:pPr>
              <a:buNone/>
            </a:pPr>
            <a:endParaRPr lang="en-US" dirty="0" smtClean="0"/>
          </a:p>
          <a:p>
            <a:r>
              <a:rPr lang="en-US" dirty="0" smtClean="0"/>
              <a:t>water pollutants include: heat or thermal pollution, pesticides, sewage, heavy metals, chemicals such as phosphates or PCB's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air pollution</a:t>
            </a:r>
            <a:endParaRPr lang="en-US" dirty="0"/>
          </a:p>
        </p:txBody>
      </p:sp>
      <p:sp>
        <p:nvSpPr>
          <p:cNvPr id="3" name="Content Placeholder 2"/>
          <p:cNvSpPr>
            <a:spLocks noGrp="1"/>
          </p:cNvSpPr>
          <p:nvPr>
            <p:ph idx="1"/>
          </p:nvPr>
        </p:nvSpPr>
        <p:spPr/>
        <p:txBody>
          <a:bodyPr/>
          <a:lstStyle/>
          <a:p>
            <a:r>
              <a:rPr lang="en-US" dirty="0" smtClean="0"/>
              <a:t>air pollution interferes with our ability to obtain clean air for breathing</a:t>
            </a:r>
          </a:p>
          <a:p>
            <a:pPr>
              <a:buNone/>
            </a:pPr>
            <a:endParaRPr lang="en-US" dirty="0" smtClean="0"/>
          </a:p>
          <a:p>
            <a:r>
              <a:rPr lang="en-US" dirty="0" smtClean="0"/>
              <a:t>air pollutants include: smoke, soot, ash, carbon monoxide (CO), hydrocarbons, carbon dioxide--leads to the greenhouse effect, raising the temperature of the planet "</a:t>
            </a:r>
            <a:r>
              <a:rPr lang="en-US" b="1" dirty="0" smtClean="0"/>
              <a:t>GREENHOUSE EFFECT</a:t>
            </a:r>
            <a:r>
              <a:rPr lang="en-US" dirty="0" smtClean="0"/>
              <a:t>", nitrogen oxides and sulfur dioxide--mixes with water vapor to form "</a:t>
            </a:r>
            <a:r>
              <a:rPr lang="en-US" b="1" dirty="0" smtClean="0"/>
              <a:t>ACID RAIN</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House Gases</a:t>
            </a:r>
            <a:endParaRPr lang="en-US" dirty="0"/>
          </a:p>
        </p:txBody>
      </p:sp>
      <p:sp>
        <p:nvSpPr>
          <p:cNvPr id="3" name="Content Placeholder 2"/>
          <p:cNvSpPr>
            <a:spLocks noGrp="1"/>
          </p:cNvSpPr>
          <p:nvPr>
            <p:ph idx="1"/>
          </p:nvPr>
        </p:nvSpPr>
        <p:spPr/>
        <p:txBody>
          <a:bodyPr/>
          <a:lstStyle/>
          <a:p>
            <a:endParaRPr lang="en-US"/>
          </a:p>
        </p:txBody>
      </p:sp>
      <p:pic>
        <p:nvPicPr>
          <p:cNvPr id="4" name="Picture 3" descr="http://www.goldiesroom.org/Multimedia/Bio_Images/22%20Ecology/20%20Greenhouse%20Effect.jpg"/>
          <p:cNvPicPr/>
          <p:nvPr/>
        </p:nvPicPr>
        <p:blipFill>
          <a:blip r:embed="rId2" cstate="print"/>
          <a:srcRect/>
          <a:stretch>
            <a:fillRect/>
          </a:stretch>
        </p:blipFill>
        <p:spPr bwMode="auto">
          <a:xfrm>
            <a:off x="2590800" y="2057400"/>
            <a:ext cx="3438525" cy="424815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soil pollution</a:t>
            </a:r>
            <a:endParaRPr lang="en-US" dirty="0"/>
          </a:p>
        </p:txBody>
      </p:sp>
      <p:sp>
        <p:nvSpPr>
          <p:cNvPr id="3" name="Content Placeholder 2"/>
          <p:cNvSpPr>
            <a:spLocks noGrp="1"/>
          </p:cNvSpPr>
          <p:nvPr>
            <p:ph idx="1"/>
          </p:nvPr>
        </p:nvSpPr>
        <p:spPr/>
        <p:txBody>
          <a:bodyPr/>
          <a:lstStyle/>
          <a:p>
            <a:r>
              <a:rPr lang="en-US" dirty="0" smtClean="0"/>
              <a:t>interferes with our ability to obtain clean water from wells, may cause death of soil decomposers, and make areas inhabitable</a:t>
            </a:r>
          </a:p>
          <a:p>
            <a:pPr>
              <a:buNone/>
            </a:pPr>
            <a:endParaRPr lang="en-US" dirty="0" smtClean="0"/>
          </a:p>
          <a:p>
            <a:r>
              <a:rPr lang="en-US" dirty="0" smtClean="0"/>
              <a:t>soil pollutants include: solid wastes--landfills, inorganic or radioactive chemicals, organic wastes--like pesticides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improper use of biocides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pesticides, insecticides, and herbicides are most often used without fully knowing their effects ON THE WHOLE ECOSYSTEM! </a:t>
            </a:r>
          </a:p>
          <a:p>
            <a:pPr>
              <a:buNone/>
            </a:pPr>
            <a:endParaRPr lang="en-US" dirty="0" smtClean="0"/>
          </a:p>
          <a:p>
            <a:r>
              <a:rPr lang="en-US" dirty="0" smtClean="0"/>
              <a:t>improper use of biocides have disrupted food webs</a:t>
            </a:r>
            <a:br>
              <a:rPr lang="en-US" dirty="0" smtClean="0"/>
            </a:br>
            <a:r>
              <a:rPr lang="en-US" dirty="0" smtClean="0"/>
              <a:t>ex. DDT</a:t>
            </a:r>
          </a:p>
          <a:p>
            <a:pPr lvl="1"/>
            <a:r>
              <a:rPr lang="en-US" dirty="0" smtClean="0"/>
              <a:t>DDT is an insecticide used in the early 1960's which built up in bald eagles and peregrine falcons. This caused the shells of their offspring to be born with thin and brittle shells. The shells would crack because they could not support the weight of the mother as she incubated the eggs. As a result, these species ALMOST became extinct.</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Example of Bio-magnification</a:t>
            </a:r>
            <a:endParaRPr lang="en-US" dirty="0"/>
          </a:p>
        </p:txBody>
      </p:sp>
      <p:sp>
        <p:nvSpPr>
          <p:cNvPr id="3" name="Content Placeholder 2"/>
          <p:cNvSpPr>
            <a:spLocks noGrp="1"/>
          </p:cNvSpPr>
          <p:nvPr>
            <p:ph idx="1"/>
          </p:nvPr>
        </p:nvSpPr>
        <p:spPr/>
        <p:txBody>
          <a:bodyPr/>
          <a:lstStyle/>
          <a:p>
            <a:endParaRPr lang="en-US"/>
          </a:p>
        </p:txBody>
      </p:sp>
      <p:pic>
        <p:nvPicPr>
          <p:cNvPr id="4" name="Picture 3" descr="http://www.goldiesroom.org/Multimedia/Bio_Images/22%20Ecology/22%20Biomagnification%20of%20DDT.jpg"/>
          <p:cNvPicPr/>
          <p:nvPr/>
        </p:nvPicPr>
        <p:blipFill>
          <a:blip r:embed="rId2" cstate="print"/>
          <a:srcRect/>
          <a:stretch>
            <a:fillRect/>
          </a:stretch>
        </p:blipFill>
        <p:spPr bwMode="auto">
          <a:xfrm>
            <a:off x="2514600" y="1724025"/>
            <a:ext cx="4171950" cy="5133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610600" cy="1143000"/>
          </a:xfrm>
        </p:spPr>
        <p:txBody>
          <a:bodyPr>
            <a:normAutofit fontScale="90000"/>
          </a:bodyPr>
          <a:lstStyle/>
          <a:p>
            <a:r>
              <a:rPr lang="en-US" dirty="0" smtClean="0"/>
              <a:t>What can we do about </a:t>
            </a:r>
            <a:br>
              <a:rPr lang="en-US" dirty="0" smtClean="0"/>
            </a:br>
            <a:r>
              <a:rPr lang="en-US" dirty="0" smtClean="0"/>
              <a:t>Bio-magnification?</a:t>
            </a:r>
            <a:endParaRPr lang="en-US" dirty="0"/>
          </a:p>
        </p:txBody>
      </p:sp>
      <p:sp>
        <p:nvSpPr>
          <p:cNvPr id="3" name="Content Placeholder 2"/>
          <p:cNvSpPr>
            <a:spLocks noGrp="1"/>
          </p:cNvSpPr>
          <p:nvPr>
            <p:ph idx="1"/>
          </p:nvPr>
        </p:nvSpPr>
        <p:spPr/>
        <p:txBody>
          <a:bodyPr/>
          <a:lstStyle/>
          <a:p>
            <a:r>
              <a:rPr lang="en-US" dirty="0" smtClean="0"/>
              <a:t>biological controls could be used instead</a:t>
            </a:r>
          </a:p>
          <a:p>
            <a:pPr>
              <a:buNone/>
            </a:pPr>
            <a:endParaRPr lang="en-US" dirty="0" smtClean="0"/>
          </a:p>
          <a:p>
            <a:r>
              <a:rPr lang="en-US" dirty="0" smtClean="0"/>
              <a:t>biological controls uses another species to control other populations</a:t>
            </a:r>
          </a:p>
          <a:p>
            <a:pPr>
              <a:buNone/>
            </a:pPr>
            <a:endParaRPr lang="en-US" dirty="0" smtClean="0"/>
          </a:p>
          <a:p>
            <a:r>
              <a:rPr lang="en-US" dirty="0" smtClean="0"/>
              <a:t>however, this can also sometimes backfire...a newly introduced species may overpopulate an area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FUTURE HOLD?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Through increased awareness of potentially negative interactions with our environment, humans have attempted to prevent continued disruptions of the environment and to counteract the results of many of our past negative practices. If population growth and environmental pollution are not slowed down, they will probably become limiting factors for our species, as well as many others. Scientists are constantly at work to find ways to improve our environment. Attempts to correct problems caused by past negative activities include:</a:t>
            </a:r>
            <a:br>
              <a:rPr lang="en-US" dirty="0" smtClean="0"/>
            </a:br>
            <a:endParaRPr lang="en-US" dirty="0" smtClean="0"/>
          </a:p>
          <a:p>
            <a:pPr lvl="1"/>
            <a:r>
              <a:rPr lang="en-US" dirty="0" smtClean="0"/>
              <a:t>population control</a:t>
            </a:r>
          </a:p>
          <a:p>
            <a:pPr lvl="1"/>
            <a:r>
              <a:rPr lang="en-US" dirty="0" smtClean="0"/>
              <a:t>conservation of natural resources</a:t>
            </a:r>
          </a:p>
          <a:p>
            <a:pPr lvl="1"/>
            <a:r>
              <a:rPr lang="en-US" dirty="0" smtClean="0"/>
              <a:t>wildlife preservation</a:t>
            </a:r>
          </a:p>
          <a:p>
            <a:pPr lvl="1"/>
            <a:r>
              <a:rPr lang="en-US" dirty="0" smtClean="0"/>
              <a:t>soil conservation (topsoil)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1143000"/>
          </a:xfrm>
        </p:spPr>
        <p:txBody>
          <a:bodyPr>
            <a:normAutofit fontScale="90000"/>
          </a:bodyPr>
          <a:lstStyle/>
          <a:p>
            <a:pPr algn="ctr"/>
            <a:r>
              <a:rPr lang="en-US" dirty="0" smtClean="0"/>
              <a:t>I've done my part...</a:t>
            </a:r>
            <a:br>
              <a:rPr lang="en-US" dirty="0" smtClean="0"/>
            </a:br>
            <a:r>
              <a:rPr lang="en-US" dirty="0" smtClean="0"/>
              <a:t>now, it is up to you!</a:t>
            </a:r>
            <a:br>
              <a:rPr lang="en-US" dirty="0" smtClean="0"/>
            </a:br>
            <a:endParaRPr lang="en-US" dirty="0"/>
          </a:p>
        </p:txBody>
      </p:sp>
      <p:sp>
        <p:nvSpPr>
          <p:cNvPr id="3" name="Content Placeholder 2"/>
          <p:cNvSpPr>
            <a:spLocks noGrp="1"/>
          </p:cNvSpPr>
          <p:nvPr>
            <p:ph idx="1"/>
          </p:nvPr>
        </p:nvSpPr>
        <p:spPr/>
        <p:txBody>
          <a:bodyPr/>
          <a:lstStyle/>
          <a:p>
            <a:endParaRPr lang="en-US" dirty="0"/>
          </a:p>
        </p:txBody>
      </p:sp>
      <p:pic>
        <p:nvPicPr>
          <p:cNvPr id="51202" name="Picture 2" descr="http://cdn.crooksandliars.com/files/uploads/2007/10/uncle_sam_pointing_finger.thumbnail.jpg"/>
          <p:cNvPicPr>
            <a:picLocks noChangeAspect="1" noChangeArrowheads="1"/>
          </p:cNvPicPr>
          <p:nvPr/>
        </p:nvPicPr>
        <p:blipFill>
          <a:blip r:embed="rId2" cstate="print"/>
          <a:srcRect/>
          <a:stretch>
            <a:fillRect/>
          </a:stretch>
        </p:blipFill>
        <p:spPr bwMode="auto">
          <a:xfrm>
            <a:off x="3200400" y="2514600"/>
            <a:ext cx="2990282" cy="4038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Community </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All of the populations living together in an ecosystem</a:t>
            </a:r>
          </a:p>
          <a:p>
            <a:pPr>
              <a:buNone/>
            </a:pPr>
            <a:endParaRPr lang="en-US" dirty="0" smtClean="0"/>
          </a:p>
          <a:p>
            <a:pPr>
              <a:buNone/>
            </a:pPr>
            <a:r>
              <a:rPr lang="en-US" sz="4800" b="1" dirty="0" smtClean="0">
                <a:solidFill>
                  <a:schemeClr val="accent2">
                    <a:lumMod val="50000"/>
                  </a:schemeClr>
                </a:solidFill>
                <a:latin typeface="+mj-lt"/>
              </a:rPr>
              <a:t>Population</a:t>
            </a:r>
            <a:endParaRPr lang="en-US" dirty="0" smtClean="0">
              <a:solidFill>
                <a:schemeClr val="accent2">
                  <a:lumMod val="50000"/>
                </a:schemeClr>
              </a:solidFill>
              <a:latin typeface="+mj-lt"/>
            </a:endParaRPr>
          </a:p>
          <a:p>
            <a:r>
              <a:rPr lang="en-US" dirty="0" smtClean="0"/>
              <a:t>Includes all the members of a species in a given area</a:t>
            </a:r>
          </a:p>
          <a:p>
            <a:pPr>
              <a:buNone/>
            </a:pPr>
            <a:endParaRPr lang="en-US" dirty="0" smtClean="0"/>
          </a:p>
          <a:p>
            <a:pPr>
              <a:buNone/>
            </a:pPr>
            <a:r>
              <a:rPr lang="en-US" sz="4300" b="1" dirty="0" smtClean="0">
                <a:solidFill>
                  <a:schemeClr val="accent2">
                    <a:lumMod val="50000"/>
                  </a:schemeClr>
                </a:solidFill>
                <a:latin typeface="+mj-lt"/>
              </a:rPr>
              <a:t>Species</a:t>
            </a:r>
            <a:endParaRPr lang="en-US" dirty="0" smtClean="0">
              <a:latin typeface="+mj-lt"/>
            </a:endParaRPr>
          </a:p>
          <a:p>
            <a:r>
              <a:rPr lang="en-US" dirty="0" smtClean="0"/>
              <a:t>A group of organisms who can reproduce and produce fertile offspring. </a:t>
            </a:r>
            <a:br>
              <a:rPr lang="en-US" dirty="0" smtClean="0"/>
            </a:b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to="" calcmode="lin" valueType="num">
                                      <p:cBhvr>
                                        <p:cTn id="37" dur="1" fill="hold"/>
                                        <p:tgtEl>
                                          <p:spTgt spid="3">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1"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to="" calcmode="lin" valueType="num">
                                      <p:cBhvr>
                                        <p:cTn id="42" dur="1" fill="hold"/>
                                        <p:tgtEl>
                                          <p:spTgt spid="3">
                                            <p:txEl>
                                              <p:pRg st="2" end="2"/>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1"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to="" calcmode="lin" valueType="num">
                                      <p:cBhvr>
                                        <p:cTn id="47" dur="1" fill="hold"/>
                                        <p:tgtEl>
                                          <p:spTgt spid="3">
                                            <p:txEl>
                                              <p:pRg st="3" end="3"/>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1"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to="" calcmode="lin" valueType="num">
                                      <p:cBhvr>
                                        <p:cTn id="52" dur="1" fill="hold"/>
                                        <p:tgtEl>
                                          <p:spTgt spid="3">
                                            <p:txEl>
                                              <p:pRg st="5" end="5"/>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1"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to="" calcmode="lin" valueType="num">
                                      <p:cBhvr>
                                        <p:cTn id="5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www.goldiesroom.org/Multimedia/Bio_Images/22%20Ecology/01%20Levels%20of%20Organization.jpg"/>
          <p:cNvPicPr/>
          <p:nvPr/>
        </p:nvPicPr>
        <p:blipFill>
          <a:blip r:embed="rId2" cstate="print"/>
          <a:srcRect/>
          <a:stretch>
            <a:fillRect/>
          </a:stretch>
        </p:blipFill>
        <p:spPr bwMode="auto">
          <a:xfrm>
            <a:off x="1828800" y="4762"/>
            <a:ext cx="5272088" cy="6853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ALL ABOUT ECOSYSTEMS</a:t>
            </a:r>
            <a:endParaRPr 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pPr>
              <a:buNone/>
            </a:pPr>
            <a:r>
              <a:rPr lang="en-US" dirty="0" smtClean="0"/>
              <a:t/>
            </a:r>
            <a:br>
              <a:rPr lang="en-US" dirty="0" smtClean="0"/>
            </a:br>
            <a:r>
              <a:rPr lang="en-US" dirty="0" smtClean="0"/>
              <a:t>* the ecosystem is the structural and functional unit that is studied in ecology</a:t>
            </a:r>
            <a:br>
              <a:rPr lang="en-US" dirty="0" smtClean="0"/>
            </a:br>
            <a:r>
              <a:rPr lang="en-US" dirty="0" smtClean="0"/>
              <a:t>* they involve important interactions between biotic and </a:t>
            </a:r>
            <a:r>
              <a:rPr lang="en-US" dirty="0" err="1" smtClean="0"/>
              <a:t>abiotic</a:t>
            </a:r>
            <a:r>
              <a:rPr lang="en-US" dirty="0" smtClean="0"/>
              <a:t> factors</a:t>
            </a:r>
            <a:br>
              <a:rPr lang="en-US" dirty="0" smtClean="0"/>
            </a:br>
            <a:r>
              <a:rPr lang="en-US" dirty="0" smtClean="0"/>
              <a:t>* an ecosystem can support itself and is stable (not much change) when three conditions are met...the </a:t>
            </a:r>
            <a:r>
              <a:rPr lang="en-US" dirty="0" smtClean="0">
                <a:solidFill>
                  <a:srgbClr val="FF0000"/>
                </a:solidFill>
              </a:rPr>
              <a:t>E</a:t>
            </a:r>
            <a:r>
              <a:rPr lang="en-US" dirty="0" smtClean="0"/>
              <a:t>.</a:t>
            </a:r>
            <a:r>
              <a:rPr lang="en-US" dirty="0" smtClean="0">
                <a:solidFill>
                  <a:srgbClr val="00B050"/>
                </a:solidFill>
              </a:rPr>
              <a:t>A</a:t>
            </a:r>
            <a:r>
              <a:rPr lang="en-US" dirty="0" smtClean="0"/>
              <a:t>.</a:t>
            </a:r>
            <a:r>
              <a:rPr lang="en-US" dirty="0" smtClean="0">
                <a:solidFill>
                  <a:srgbClr val="0070C0"/>
                </a:solidFill>
              </a:rPr>
              <a:t>R</a:t>
            </a:r>
            <a:r>
              <a:rPr lang="en-US" dirty="0" smtClean="0"/>
              <a:t>. conditions...</a:t>
            </a:r>
          </a:p>
          <a:p>
            <a:pPr>
              <a:buNone/>
            </a:pPr>
            <a:endParaRPr lang="en-US" dirty="0" smtClean="0"/>
          </a:p>
          <a:p>
            <a:r>
              <a:rPr lang="en-US" dirty="0" smtClean="0"/>
              <a:t>1) there must be a constant supply of </a:t>
            </a:r>
            <a:r>
              <a:rPr lang="en-US" b="1" dirty="0" smtClean="0">
                <a:solidFill>
                  <a:srgbClr val="FF0000"/>
                </a:solidFill>
              </a:rPr>
              <a:t>E</a:t>
            </a:r>
            <a:r>
              <a:rPr lang="en-US" dirty="0" smtClean="0">
                <a:solidFill>
                  <a:srgbClr val="FF0000"/>
                </a:solidFill>
              </a:rPr>
              <a:t>nergy</a:t>
            </a:r>
            <a:r>
              <a:rPr lang="en-US" dirty="0" smtClean="0"/>
              <a:t> (the sun is this source for all life on earth)</a:t>
            </a:r>
          </a:p>
          <a:p>
            <a:r>
              <a:rPr lang="en-US" dirty="0" smtClean="0"/>
              <a:t>2) there must be living organisms that can convert the energy into organic compounds (</a:t>
            </a:r>
            <a:r>
              <a:rPr lang="en-US" dirty="0" smtClean="0">
                <a:solidFill>
                  <a:srgbClr val="00B050"/>
                </a:solidFill>
              </a:rPr>
              <a:t>plants--</a:t>
            </a:r>
            <a:r>
              <a:rPr lang="en-US" b="1" dirty="0" err="1" smtClean="0">
                <a:solidFill>
                  <a:srgbClr val="00B050"/>
                </a:solidFill>
              </a:rPr>
              <a:t>A</a:t>
            </a:r>
            <a:r>
              <a:rPr lang="en-US" dirty="0" err="1" smtClean="0">
                <a:solidFill>
                  <a:srgbClr val="00B050"/>
                </a:solidFill>
              </a:rPr>
              <a:t>utotrophs</a:t>
            </a:r>
            <a:r>
              <a:rPr lang="en-US" dirty="0" smtClean="0">
                <a:solidFill>
                  <a:srgbClr val="00B050"/>
                </a:solidFill>
              </a:rPr>
              <a:t>--photosynthesis</a:t>
            </a:r>
            <a:r>
              <a:rPr lang="en-US" dirty="0" smtClean="0"/>
              <a:t>)</a:t>
            </a:r>
          </a:p>
          <a:p>
            <a:r>
              <a:rPr lang="en-US" dirty="0" smtClean="0"/>
              <a:t>3) there must be a </a:t>
            </a:r>
            <a:r>
              <a:rPr lang="en-US" dirty="0" smtClean="0">
                <a:solidFill>
                  <a:srgbClr val="0070C0"/>
                </a:solidFill>
              </a:rPr>
              <a:t>Recycling</a:t>
            </a:r>
            <a:r>
              <a:rPr lang="en-US" dirty="0" smtClean="0"/>
              <a:t> of materials between organisms and the environment</a:t>
            </a:r>
          </a:p>
          <a:p>
            <a:endParaRPr lang="en-US" dirty="0" smtClean="0"/>
          </a:p>
          <a:p>
            <a:r>
              <a:rPr lang="en-US" dirty="0" smtClean="0"/>
              <a:t>A balanced aquarium is an example of a very small ecosystem. It is self-supporting because the requirements for a stable ecosystem are present:</a:t>
            </a:r>
          </a:p>
          <a:p>
            <a:endParaRPr lang="en-US" b="1" dirty="0" smtClean="0"/>
          </a:p>
          <a:p>
            <a:r>
              <a:rPr lang="en-US" b="1" dirty="0" smtClean="0">
                <a:solidFill>
                  <a:srgbClr val="FF0000"/>
                </a:solidFill>
              </a:rPr>
              <a:t>ENERGY (1)</a:t>
            </a:r>
            <a:r>
              <a:rPr lang="en-US" dirty="0" smtClean="0">
                <a:solidFill>
                  <a:srgbClr val="FF0000"/>
                </a:solidFill>
              </a:rPr>
              <a:t> </a:t>
            </a:r>
            <a:r>
              <a:rPr lang="en-US" dirty="0" smtClean="0"/>
              <a:t>is supplied to the ecosystem by light. There are </a:t>
            </a:r>
            <a:r>
              <a:rPr lang="en-US" b="1" dirty="0" smtClean="0">
                <a:solidFill>
                  <a:srgbClr val="00B050"/>
                </a:solidFill>
              </a:rPr>
              <a:t>PLANTS (2)</a:t>
            </a:r>
            <a:r>
              <a:rPr lang="en-US" dirty="0" smtClean="0">
                <a:solidFill>
                  <a:srgbClr val="00B050"/>
                </a:solidFill>
              </a:rPr>
              <a:t> </a:t>
            </a:r>
            <a:r>
              <a:rPr lang="en-US" dirty="0" smtClean="0"/>
              <a:t>to change the light energy into the organic molecule of energy (glucose).</a:t>
            </a:r>
            <a:r>
              <a:rPr lang="en-US" b="1" dirty="0" smtClean="0"/>
              <a:t> </a:t>
            </a:r>
            <a:r>
              <a:rPr lang="en-US" b="1" dirty="0" smtClean="0">
                <a:solidFill>
                  <a:srgbClr val="0070C0"/>
                </a:solidFill>
              </a:rPr>
              <a:t>RECYCLING (3)</a:t>
            </a:r>
            <a:r>
              <a:rPr lang="en-US" dirty="0" smtClean="0">
                <a:solidFill>
                  <a:srgbClr val="0070C0"/>
                </a:solidFill>
              </a:rPr>
              <a:t> </a:t>
            </a:r>
            <a:r>
              <a:rPr lang="en-US" dirty="0" smtClean="0"/>
              <a:t>of materials occurs during photosynthesis and respiration. During photosynthesis, plants use light energy and carbon dioxide to form glucose. They give off oxygen, which is used by the fish and snail during respiration. Animals release the carbon dioxide that is used by plants.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to="" calcmode="lin" valueType="num">
                                      <p:cBhvr>
                                        <p:cTn id="37" dur="1" fill="hold"/>
                                        <p:tgtEl>
                                          <p:spTgt spid="3">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1"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to="" calcmode="lin" valueType="num">
                                      <p:cBhvr>
                                        <p:cTn id="42" dur="1" fill="hold"/>
                                        <p:tgtEl>
                                          <p:spTgt spid="3">
                                            <p:txEl>
                                              <p:pRg st="2" end="2"/>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1"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to="" calcmode="lin" valueType="num">
                                      <p:cBhvr>
                                        <p:cTn id="47" dur="1" fill="hold"/>
                                        <p:tgtEl>
                                          <p:spTgt spid="3">
                                            <p:txEl>
                                              <p:pRg st="3" end="3"/>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1"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to="" calcmode="lin" valueType="num">
                                      <p:cBhvr>
                                        <p:cTn id="52" dur="1" fill="hold"/>
                                        <p:tgtEl>
                                          <p:spTgt spid="3">
                                            <p:txEl>
                                              <p:pRg st="4" end="4"/>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1"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to="" calcmode="lin" valueType="num">
                                      <p:cBhvr>
                                        <p:cTn id="57" dur="1" fill="hold"/>
                                        <p:tgtEl>
                                          <p:spTgt spid="3">
                                            <p:txEl>
                                              <p:pRg st="6" end="6"/>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1"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to="" calcmode="lin" valueType="num">
                                      <p:cBhvr>
                                        <p:cTn id="62"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and Ecosystem</a:t>
            </a:r>
            <a:endParaRPr lang="en-US" dirty="0"/>
          </a:p>
        </p:txBody>
      </p:sp>
      <p:sp>
        <p:nvSpPr>
          <p:cNvPr id="3" name="Content Placeholder 2"/>
          <p:cNvSpPr>
            <a:spLocks noGrp="1"/>
          </p:cNvSpPr>
          <p:nvPr>
            <p:ph idx="1"/>
          </p:nvPr>
        </p:nvSpPr>
        <p:spPr/>
        <p:txBody>
          <a:bodyPr/>
          <a:lstStyle/>
          <a:p>
            <a:endParaRPr lang="en-US"/>
          </a:p>
        </p:txBody>
      </p:sp>
      <p:pic>
        <p:nvPicPr>
          <p:cNvPr id="4" name="Picture 3" descr="http://www.goldiesroom.org/Multimedia/Bio_Images/22%20Ecology/04%20Pond%20Water%20Ecosystem.jpg"/>
          <p:cNvPicPr/>
          <p:nvPr/>
        </p:nvPicPr>
        <p:blipFill>
          <a:blip r:embed="rId2" cstate="print"/>
          <a:srcRect/>
          <a:stretch>
            <a:fillRect/>
          </a:stretch>
        </p:blipFill>
        <p:spPr bwMode="auto">
          <a:xfrm>
            <a:off x="762000" y="2133600"/>
            <a:ext cx="76962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PARTS OF AN ECOSYSTEM</a:t>
            </a:r>
            <a:br>
              <a:rPr lang="en-US" dirty="0" smtClean="0"/>
            </a:br>
            <a:endParaRPr lang="en-US" dirty="0"/>
          </a:p>
        </p:txBody>
      </p:sp>
      <p:sp>
        <p:nvSpPr>
          <p:cNvPr id="3" name="Content Placeholder 2"/>
          <p:cNvSpPr>
            <a:spLocks noGrp="1"/>
          </p:cNvSpPr>
          <p:nvPr>
            <p:ph idx="1"/>
          </p:nvPr>
        </p:nvSpPr>
        <p:spPr/>
        <p:txBody>
          <a:bodyPr/>
          <a:lstStyle/>
          <a:p>
            <a:endParaRPr lang="en-US"/>
          </a:p>
        </p:txBody>
      </p:sp>
      <p:pic>
        <p:nvPicPr>
          <p:cNvPr id="4" name="Picture 9" descr="http://www.goldiesroom.org/Multimedia/Bio_Images/22%20Ecology/03%20Abiotic%20and%20Biotic%20Factors.jpg"/>
          <p:cNvPicPr>
            <a:picLocks noChangeAspect="1" noChangeArrowheads="1"/>
          </p:cNvPicPr>
          <p:nvPr/>
        </p:nvPicPr>
        <p:blipFill>
          <a:blip r:embed="rId2" cstate="print"/>
          <a:srcRect/>
          <a:stretch>
            <a:fillRect/>
          </a:stretch>
        </p:blipFill>
        <p:spPr bwMode="auto">
          <a:xfrm>
            <a:off x="0" y="1219200"/>
            <a:ext cx="9077272" cy="54768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TotalTime>
  <Words>1742</Words>
  <Application>Microsoft Office PowerPoint</Application>
  <PresentationFormat>On-screen Show (4:3)</PresentationFormat>
  <Paragraphs>245</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Ecology</vt:lpstr>
      <vt:lpstr>This can be studied at different levels of organization with different factors at each</vt:lpstr>
      <vt:lpstr>Biosphere </vt:lpstr>
      <vt:lpstr>Ecosystem </vt:lpstr>
      <vt:lpstr>    Community   </vt:lpstr>
      <vt:lpstr>Slide 6</vt:lpstr>
      <vt:lpstr>ALL ABOUT ECOSYSTEMS</vt:lpstr>
      <vt:lpstr>Example of and Ecosystem</vt:lpstr>
      <vt:lpstr>PARTS OF AN ECOSYSTEM </vt:lpstr>
      <vt:lpstr>Abiotic Factors</vt:lpstr>
      <vt:lpstr>Biotic Factors</vt:lpstr>
      <vt:lpstr>Nutritional Relationships- involves the transfer of nutrients from one organism to another within an ecosystem</vt:lpstr>
      <vt:lpstr>Heterotrophs</vt:lpstr>
      <vt:lpstr>FOOD CHAIN </vt:lpstr>
      <vt:lpstr>FOOD WEB </vt:lpstr>
      <vt:lpstr>Symbiotic Relationships</vt:lpstr>
      <vt:lpstr>The Four Types of Symbiosis</vt:lpstr>
      <vt:lpstr>ENERGY AND MATERIAL CYCLES IN AN ECOSYSTEM </vt:lpstr>
      <vt:lpstr>Energy Pyramid</vt:lpstr>
      <vt:lpstr>Energy Pyramid Example</vt:lpstr>
      <vt:lpstr>Biomass Pyramid</vt:lpstr>
      <vt:lpstr>Example of Biomass Pyramid</vt:lpstr>
      <vt:lpstr>Number Pyramid</vt:lpstr>
      <vt:lpstr>Biogeochemical Cycles  Bio- living     Geo- Earth </vt:lpstr>
      <vt:lpstr>CHANGES IN COMMUNITIES </vt:lpstr>
      <vt:lpstr>Stages of Ecologic Succession</vt:lpstr>
      <vt:lpstr>Slide 27</vt:lpstr>
      <vt:lpstr>BIODIVERSITY </vt:lpstr>
      <vt:lpstr>BIOMES </vt:lpstr>
      <vt:lpstr>Terrestrial Biomes</vt:lpstr>
      <vt:lpstr>Aquatic Biomes</vt:lpstr>
      <vt:lpstr>FACTORS THAT AFFECT AQUATIC BIOMES </vt:lpstr>
      <vt:lpstr>Comparing freshwater and marine biomes</vt:lpstr>
      <vt:lpstr>HUMAN ECOLOGY </vt:lpstr>
      <vt:lpstr>Slide 35</vt:lpstr>
      <vt:lpstr>Slide 36</vt:lpstr>
      <vt:lpstr>HUMAN POPULATION GROWTH</vt:lpstr>
      <vt:lpstr>Slide 38</vt:lpstr>
      <vt:lpstr>Slide 39</vt:lpstr>
      <vt:lpstr>POLLUTION AND TECHNOLOGICAL OVERSIGHT</vt:lpstr>
      <vt:lpstr>water pollution</vt:lpstr>
      <vt:lpstr>air pollution</vt:lpstr>
      <vt:lpstr>Green House Gases</vt:lpstr>
      <vt:lpstr>soil pollution</vt:lpstr>
      <vt:lpstr>improper use of biocides</vt:lpstr>
      <vt:lpstr>Example of Bio-magnification</vt:lpstr>
      <vt:lpstr>What can we do about  Bio-magnification?</vt:lpstr>
      <vt:lpstr>WHAT DOES THE FUTURE HOLD?</vt:lpstr>
      <vt:lpstr>I've done my part... now, it is up to you! </vt:lpstr>
    </vt:vector>
  </TitlesOfParts>
  <Company>Gilbert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dc:title>
  <dc:creator>ward heinemann</dc:creator>
  <cp:lastModifiedBy>ward heinemann</cp:lastModifiedBy>
  <cp:revision>20</cp:revision>
  <dcterms:created xsi:type="dcterms:W3CDTF">2011-03-24T19:57:36Z</dcterms:created>
  <dcterms:modified xsi:type="dcterms:W3CDTF">2012-08-29T16:06:06Z</dcterms:modified>
</cp:coreProperties>
</file>