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73" r:id="rId4"/>
    <p:sldId id="277" r:id="rId5"/>
    <p:sldId id="272" r:id="rId6"/>
    <p:sldId id="278" r:id="rId7"/>
    <p:sldId id="274" r:id="rId8"/>
    <p:sldId id="260" r:id="rId9"/>
    <p:sldId id="261" r:id="rId10"/>
    <p:sldId id="263" r:id="rId11"/>
    <p:sldId id="264" r:id="rId12"/>
    <p:sldId id="275" r:id="rId13"/>
    <p:sldId id="266" r:id="rId14"/>
    <p:sldId id="265" r:id="rId15"/>
    <p:sldId id="257" r:id="rId16"/>
    <p:sldId id="258" r:id="rId17"/>
    <p:sldId id="271" r:id="rId18"/>
    <p:sldId id="270" r:id="rId19"/>
    <p:sldId id="268" r:id="rId20"/>
    <p:sldId id="25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2447ECF-2518-4BF4-B49D-D577C4771309}" type="datetimeFigureOut">
              <a:rPr lang="en-US"/>
              <a:pPr>
                <a:defRPr/>
              </a:pPr>
              <a:t>12/1/2014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48B242-3F11-49DD-8DD7-8A865655CC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149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011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0918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57119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B1F801-942D-45A0-9D25-A36CF1660869}" type="slidenum">
              <a:rPr lang="en-US" altLang="en-US">
                <a:ea typeface="ＭＳ Ｐゴシック" panose="020B0600070205080204" pitchFamily="34" charset="-128"/>
              </a:rPr>
              <a:pPr eaLnBrk="1" hangingPunct="1"/>
              <a:t>17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Cellular respiration is the process that releases energy by breaking down food molecules in the presence of oxygen.</a:t>
            </a:r>
            <a:r>
              <a:rPr lang="en-US" altLang="en-US" smtClean="0"/>
              <a:t>  Glycolysis takes place in the cytoplasm.  The Krebs cycle and electron transport take place inside the mitochondria.</a:t>
            </a:r>
          </a:p>
        </p:txBody>
      </p:sp>
    </p:spTree>
    <p:extLst>
      <p:ext uri="{BB962C8B-B14F-4D97-AF65-F5344CB8AC3E}">
        <p14:creationId xmlns:p14="http://schemas.microsoft.com/office/powerpoint/2010/main" val="2898390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7604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942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FC7B7-E655-4B6F-8E5C-D08C62686D5D}" type="datetimeFigureOut">
              <a:rPr lang="en-US"/>
              <a:pPr>
                <a:defRPr/>
              </a:pPr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F3B70-2A74-4909-8D71-E47EA578C4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1614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03B1-089A-4C46-8D88-2785513D55A3}" type="datetimeFigureOut">
              <a:rPr lang="en-US"/>
              <a:pPr>
                <a:defRPr/>
              </a:pPr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B8DD0-3222-482E-96B8-FB2EA6C3E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4202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754BA-E72D-4A94-8372-DEB7DDD8CC35}" type="datetimeFigureOut">
              <a:rPr lang="en-US"/>
              <a:pPr>
                <a:defRPr/>
              </a:pPr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C8F45-AE60-407C-A6C4-AAE4AE31C0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53582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4A29A-0035-4188-9B4C-6BFFDC9488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8605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5E3AC-3883-4C58-8727-D2BE998BA4FD}" type="datetimeFigureOut">
              <a:rPr lang="en-US"/>
              <a:pPr>
                <a:defRPr/>
              </a:pPr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0CD81-1924-47F4-9740-5F8BEE6CB9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9186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C344-C0C9-4A1D-AB1D-30F439D10027}" type="datetimeFigureOut">
              <a:rPr lang="en-US"/>
              <a:pPr>
                <a:defRPr/>
              </a:pPr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D0A71-C3AB-4E7C-81F8-C1F771C110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8967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1FAD5-E630-492E-A6E4-6422AE6F9D84}" type="datetimeFigureOut">
              <a:rPr lang="en-US"/>
              <a:pPr>
                <a:defRPr/>
              </a:pPr>
              <a:t>12/1/2014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79787-7BC7-4D77-B443-63E61A4271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1162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7DFA-9A4A-4EE1-9316-2EAE19632A11}" type="datetimeFigureOut">
              <a:rPr lang="en-US"/>
              <a:pPr>
                <a:defRPr/>
              </a:pPr>
              <a:t>12/1/2014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2842D-4E71-46D3-95E3-CDBDFBCE42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1653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BCB7A-61B2-4EB4-AB1A-44D651553E6E}" type="datetimeFigureOut">
              <a:rPr lang="en-US"/>
              <a:pPr>
                <a:defRPr/>
              </a:pPr>
              <a:t>12/1/2014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3A973-4023-48CD-8BEC-4342DCEEF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18879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E2BCB-837B-4831-8B20-44B74B44D1A7}" type="datetimeFigureOut">
              <a:rPr lang="en-US"/>
              <a:pPr>
                <a:defRPr/>
              </a:pPr>
              <a:t>12/1/2014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73E8E-F894-4B5D-B453-907455DD79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16056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FD931-9CBA-4096-B541-7FE2C55EF1D3}" type="datetimeFigureOut">
              <a:rPr lang="en-US"/>
              <a:pPr>
                <a:defRPr/>
              </a:pPr>
              <a:t>12/1/2014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BF4D1-AA80-4ACA-9965-76221B4531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8601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DA1F-A730-49DE-B521-3D00CDA9D44F}" type="datetimeFigureOut">
              <a:rPr lang="en-US"/>
              <a:pPr>
                <a:defRPr/>
              </a:pPr>
              <a:t>12/1/2014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BAFD8-5DC5-4AF6-953C-149B48D2F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80960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C9A16B-47A0-4031-88B7-E78ECBBF6132}" type="datetimeFigureOut">
              <a:rPr lang="en-US"/>
              <a:pPr>
                <a:defRPr/>
              </a:pPr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870F986-374B-452E-8C44-C12230CCFC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tionfactory.com/free/people_a_l/cooks_variant_page_man_grilling_hamburger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1371600"/>
            <a:ext cx="6394699" cy="280076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+mn-cs"/>
              </a:rPr>
              <a:t>Cellular </a:t>
            </a:r>
          </a:p>
          <a:p>
            <a:pPr algn="ctr">
              <a:defRPr/>
            </a:pP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+mn-cs"/>
              </a:rPr>
              <a:t>Respiration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4525963"/>
          </a:xfrm>
        </p:spPr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 startAt="3"/>
            </a:pPr>
            <a:r>
              <a:rPr lang="en-US" altLang="en-US" b="1" smtClean="0"/>
              <a:t>Electron Transport Chain</a:t>
            </a:r>
          </a:p>
          <a:p>
            <a:pPr marL="914400" lvl="1" indent="-514350" eaLnBrk="1" hangingPunct="1">
              <a:buFont typeface="Arial" panose="020B0604020202020204" pitchFamily="34" charset="0"/>
              <a:buChar char="•"/>
            </a:pPr>
            <a:r>
              <a:rPr lang="en-US" altLang="en-US" smtClean="0"/>
              <a:t>Occurs in the </a:t>
            </a:r>
            <a:r>
              <a:rPr lang="en-US" altLang="en-US" b="1" smtClean="0">
                <a:solidFill>
                  <a:srgbClr val="C00000"/>
                </a:solidFill>
              </a:rPr>
              <a:t>mitochondria</a:t>
            </a:r>
          </a:p>
          <a:p>
            <a:pPr marL="914400" lvl="1" indent="-514350" eaLnBrk="1" hangingPunct="1">
              <a:buFont typeface="Arial" panose="020B0604020202020204" pitchFamily="34" charset="0"/>
              <a:buChar char="•"/>
            </a:pPr>
            <a:r>
              <a:rPr lang="en-US" altLang="en-US" smtClean="0"/>
              <a:t>Requires oxygen</a:t>
            </a:r>
          </a:p>
          <a:p>
            <a:pPr marL="914400" lvl="1" indent="-514350" eaLnBrk="1" hangingPunct="1">
              <a:buFont typeface="Arial" panose="020B0604020202020204" pitchFamily="34" charset="0"/>
              <a:buChar char="•"/>
            </a:pPr>
            <a:r>
              <a:rPr lang="en-US" altLang="en-US" smtClean="0"/>
              <a:t>The high-energy electrons are passed down a </a:t>
            </a:r>
            <a:r>
              <a:rPr lang="en-US" altLang="en-US" b="1" smtClean="0">
                <a:solidFill>
                  <a:srgbClr val="C00000"/>
                </a:solidFill>
              </a:rPr>
              <a:t>chain of proteins</a:t>
            </a:r>
          </a:p>
          <a:p>
            <a:pPr marL="914400" lvl="1" indent="-514350" eaLnBrk="1" hangingPunct="1">
              <a:buFont typeface="Arial" panose="020B0604020202020204" pitchFamily="34" charset="0"/>
              <a:buChar char="•"/>
            </a:pPr>
            <a:r>
              <a:rPr lang="en-US" altLang="en-US" smtClean="0"/>
              <a:t>At the end of the chain, these electrons are combined with </a:t>
            </a:r>
            <a:r>
              <a:rPr lang="en-US" altLang="en-US" b="1" smtClean="0">
                <a:solidFill>
                  <a:srgbClr val="C00000"/>
                </a:solidFill>
              </a:rPr>
              <a:t>hydrogen</a:t>
            </a:r>
            <a:r>
              <a:rPr lang="en-US" altLang="en-US" smtClean="0"/>
              <a:t> and </a:t>
            </a:r>
            <a:r>
              <a:rPr lang="en-US" altLang="en-US" b="1" smtClean="0">
                <a:solidFill>
                  <a:srgbClr val="C00000"/>
                </a:solidFill>
              </a:rPr>
              <a:t>oxygen</a:t>
            </a:r>
            <a:r>
              <a:rPr lang="en-US" altLang="en-US" smtClean="0"/>
              <a:t> to form water.</a:t>
            </a:r>
          </a:p>
          <a:p>
            <a:pPr marL="914400" lvl="1" indent="-514350" eaLnBrk="1" hangingPunct="1">
              <a:buFont typeface="Arial" panose="020B0604020202020204" pitchFamily="34" charset="0"/>
              <a:buChar char="•"/>
            </a:pPr>
            <a:r>
              <a:rPr lang="en-US" altLang="en-US" smtClean="0"/>
              <a:t>This process makes </a:t>
            </a:r>
            <a:r>
              <a:rPr lang="en-US" altLang="en-US" b="1" smtClean="0">
                <a:solidFill>
                  <a:srgbClr val="C00000"/>
                </a:solidFill>
              </a:rPr>
              <a:t>32 ATP from ADP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ADP </a:t>
            </a:r>
            <a:r>
              <a:rPr lang="en-US" altLang="en-US" smtClean="0">
                <a:sym typeface="Wingdings" panose="05000000000000000000" pitchFamily="2" charset="2"/>
              </a:rPr>
              <a:t> ATP</a:t>
            </a:r>
            <a:endParaRPr lang="en-US" altLang="en-US" smtClean="0"/>
          </a:p>
        </p:txBody>
      </p:sp>
      <p:pic>
        <p:nvPicPr>
          <p:cNvPr id="10243" name="Picture 2" descr="http://student.ccbcmd.edu/biotutorials/energy/images/ad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student.ccbcmd.edu/biotutorials/energy/images/atp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267200" y="2743200"/>
            <a:ext cx="7620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6" descr="Battery Orange Half Full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descr="Battery Orange Full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2057400" y="2514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anose="020F0502020204030204" pitchFamily="34" charset="0"/>
              </a:rPr>
              <a:t>Energy Released</a:t>
            </a:r>
          </a:p>
        </p:txBody>
      </p:sp>
      <p:sp>
        <p:nvSpPr>
          <p:cNvPr id="12" name="24-Point Star 11"/>
          <p:cNvSpPr/>
          <p:nvPr/>
        </p:nvSpPr>
        <p:spPr>
          <a:xfrm>
            <a:off x="1905000" y="2209800"/>
            <a:ext cx="2057400" cy="990600"/>
          </a:xfrm>
          <a:prstGeom prst="star24">
            <a:avLst/>
          </a:prstGeom>
          <a:solidFill>
            <a:srgbClr val="FFFF00">
              <a:alpha val="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are ADP and ATP different?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12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A</a:t>
            </a:r>
            <a:r>
              <a:rPr lang="en-US" altLang="en-US" smtClean="0"/>
              <a:t>denosine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D</a:t>
            </a:r>
            <a:r>
              <a:rPr lang="en-US" altLang="en-US" smtClean="0">
                <a:solidFill>
                  <a:srgbClr val="FF0000"/>
                </a:solidFill>
              </a:rPr>
              <a:t>i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P</a:t>
            </a:r>
            <a:r>
              <a:rPr lang="en-US" altLang="en-US" smtClean="0"/>
              <a:t>hosphate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44196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+mj-lt"/>
                <a:cs typeface="Arial" charset="0"/>
              </a:rPr>
              <a:t>A</a:t>
            </a:r>
            <a:r>
              <a:rPr lang="en-US" sz="3200" dirty="0">
                <a:latin typeface="+mj-lt"/>
                <a:cs typeface="Arial" charset="0"/>
              </a:rPr>
              <a:t>denosine</a:t>
            </a:r>
          </a:p>
          <a:p>
            <a:pPr>
              <a:buFont typeface="Arial" charset="0"/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+mj-lt"/>
                <a:cs typeface="Arial" charset="0"/>
              </a:rPr>
              <a:t>T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charset="0"/>
              </a:rPr>
              <a:t>ri</a:t>
            </a:r>
          </a:p>
          <a:p>
            <a:pPr>
              <a:buFont typeface="Arial" charset="0"/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+mj-lt"/>
                <a:cs typeface="Arial" charset="0"/>
              </a:rPr>
              <a:t>P</a:t>
            </a:r>
            <a:r>
              <a:rPr lang="en-US" sz="3200" dirty="0">
                <a:latin typeface="+mj-lt"/>
                <a:cs typeface="Arial" charset="0"/>
              </a:rPr>
              <a:t>hosphate</a:t>
            </a:r>
          </a:p>
          <a:p>
            <a:pPr>
              <a:defRPr/>
            </a:pPr>
            <a:endParaRPr lang="en-US" sz="3200" dirty="0">
              <a:latin typeface="+mj-lt"/>
              <a:cs typeface="Arial" charset="0"/>
            </a:endParaRPr>
          </a:p>
        </p:txBody>
      </p:sp>
      <p:pic>
        <p:nvPicPr>
          <p:cNvPr id="10245" name="Picture 5" descr="http://www.goldiesroom.org/Multimedia/Bio_Images/07%20Respiration/03%20ADP%20to%20AT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5" b="59702"/>
          <a:stretch>
            <a:fillRect/>
          </a:stretch>
        </p:blipFill>
        <p:spPr bwMode="auto">
          <a:xfrm>
            <a:off x="4267200" y="3962400"/>
            <a:ext cx="42672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www.goldiesroom.org/Multimedia/Bio_Images/07%20Respiration/03%20ADP%20to%20AT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84" b="61194"/>
          <a:stretch>
            <a:fillRect/>
          </a:stretch>
        </p:blipFill>
        <p:spPr bwMode="auto">
          <a:xfrm>
            <a:off x="4267200" y="1600200"/>
            <a:ext cx="4267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04800" y="3886200"/>
            <a:ext cx="1600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8000"/>
                </a:solidFill>
              </a:rPr>
              <a:t>Glycolysis</a:t>
            </a:r>
          </a:p>
        </p:txBody>
      </p:sp>
      <p:sp>
        <p:nvSpPr>
          <p:cNvPr id="12291" name="Oval 5"/>
          <p:cNvSpPr>
            <a:spLocks noChangeArrowheads="1"/>
          </p:cNvSpPr>
          <p:nvPr/>
        </p:nvSpPr>
        <p:spPr bwMode="auto">
          <a:xfrm>
            <a:off x="3429000" y="3505200"/>
            <a:ext cx="14478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733800" y="3810000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Krebs Cycle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5943600" y="3810000"/>
            <a:ext cx="15240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Electron Transport</a:t>
            </a:r>
          </a:p>
        </p:txBody>
      </p:sp>
      <p:sp>
        <p:nvSpPr>
          <p:cNvPr id="12294" name="Line 9"/>
          <p:cNvSpPr>
            <a:spLocks noChangeShapeType="1"/>
          </p:cNvSpPr>
          <p:nvPr/>
        </p:nvSpPr>
        <p:spPr bwMode="auto">
          <a:xfrm>
            <a:off x="2209800" y="4114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10"/>
          <p:cNvSpPr>
            <a:spLocks noChangeShapeType="1"/>
          </p:cNvSpPr>
          <p:nvPr/>
        </p:nvSpPr>
        <p:spPr bwMode="auto">
          <a:xfrm>
            <a:off x="1066800" y="449580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11"/>
          <p:cNvSpPr>
            <a:spLocks noChangeShapeType="1"/>
          </p:cNvSpPr>
          <p:nvPr/>
        </p:nvSpPr>
        <p:spPr bwMode="auto">
          <a:xfrm>
            <a:off x="4191000" y="4876800"/>
            <a:ext cx="158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12"/>
          <p:cNvSpPr>
            <a:spLocks noChangeShapeType="1"/>
          </p:cNvSpPr>
          <p:nvPr/>
        </p:nvSpPr>
        <p:spPr bwMode="auto">
          <a:xfrm>
            <a:off x="6629400" y="472440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3"/>
          <p:cNvSpPr>
            <a:spLocks noChangeShapeType="1"/>
          </p:cNvSpPr>
          <p:nvPr/>
        </p:nvSpPr>
        <p:spPr bwMode="auto">
          <a:xfrm flipV="1">
            <a:off x="4114800" y="3048000"/>
            <a:ext cx="158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4"/>
          <p:cNvSpPr>
            <a:spLocks noChangeShapeType="1"/>
          </p:cNvSpPr>
          <p:nvPr/>
        </p:nvSpPr>
        <p:spPr bwMode="auto">
          <a:xfrm>
            <a:off x="6477000" y="3048000"/>
            <a:ext cx="1588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5"/>
          <p:cNvSpPr>
            <a:spLocks noChangeShapeType="1"/>
          </p:cNvSpPr>
          <p:nvPr/>
        </p:nvSpPr>
        <p:spPr bwMode="auto">
          <a:xfrm>
            <a:off x="4114800" y="3048000"/>
            <a:ext cx="2362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6"/>
          <p:cNvSpPr>
            <a:spLocks noChangeShapeType="1"/>
          </p:cNvSpPr>
          <p:nvPr/>
        </p:nvSpPr>
        <p:spPr bwMode="auto">
          <a:xfrm flipV="1">
            <a:off x="1066800" y="2514600"/>
            <a:ext cx="1588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7"/>
          <p:cNvSpPr>
            <a:spLocks noChangeShapeType="1"/>
          </p:cNvSpPr>
          <p:nvPr/>
        </p:nvSpPr>
        <p:spPr bwMode="auto">
          <a:xfrm>
            <a:off x="1066800" y="2590800"/>
            <a:ext cx="5943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18"/>
          <p:cNvSpPr>
            <a:spLocks noChangeShapeType="1"/>
          </p:cNvSpPr>
          <p:nvPr/>
        </p:nvSpPr>
        <p:spPr bwMode="auto">
          <a:xfrm>
            <a:off x="7010400" y="2590800"/>
            <a:ext cx="1588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Text Box 19"/>
          <p:cNvSpPr txBox="1">
            <a:spLocks noChangeArrowheads="1"/>
          </p:cNvSpPr>
          <p:nvPr/>
        </p:nvSpPr>
        <p:spPr bwMode="auto">
          <a:xfrm>
            <a:off x="2667000" y="2133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NADH and FADH</a:t>
            </a:r>
            <a:r>
              <a:rPr lang="en-US" altLang="en-US" baseline="-25000"/>
              <a:t>2</a:t>
            </a:r>
          </a:p>
        </p:txBody>
      </p:sp>
      <p:sp>
        <p:nvSpPr>
          <p:cNvPr id="12305" name="AutoShape 20"/>
          <p:cNvSpPr>
            <a:spLocks/>
          </p:cNvSpPr>
          <p:nvPr/>
        </p:nvSpPr>
        <p:spPr bwMode="auto">
          <a:xfrm rot="5403932">
            <a:off x="914400" y="1524000"/>
            <a:ext cx="533400" cy="1143000"/>
          </a:xfrm>
          <a:prstGeom prst="leftBrace">
            <a:avLst>
              <a:gd name="adj1" fmla="val 178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6" name="Text Box 21"/>
          <p:cNvSpPr txBox="1">
            <a:spLocks noChangeArrowheads="1"/>
          </p:cNvSpPr>
          <p:nvPr/>
        </p:nvSpPr>
        <p:spPr bwMode="auto">
          <a:xfrm>
            <a:off x="381000" y="1371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2307" name="Text Box 22"/>
          <p:cNvSpPr txBox="1">
            <a:spLocks noChangeArrowheads="1"/>
          </p:cNvSpPr>
          <p:nvPr/>
        </p:nvSpPr>
        <p:spPr bwMode="auto">
          <a:xfrm>
            <a:off x="533400" y="1371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8000"/>
                </a:solidFill>
              </a:rPr>
              <a:t>In Cytoplasm</a:t>
            </a:r>
          </a:p>
        </p:txBody>
      </p:sp>
      <p:sp>
        <p:nvSpPr>
          <p:cNvPr id="12308" name="AutoShape 23"/>
          <p:cNvSpPr>
            <a:spLocks/>
          </p:cNvSpPr>
          <p:nvPr/>
        </p:nvSpPr>
        <p:spPr bwMode="auto">
          <a:xfrm rot="5422488">
            <a:off x="5257800" y="838200"/>
            <a:ext cx="533400" cy="1752600"/>
          </a:xfrm>
          <a:prstGeom prst="leftBrace">
            <a:avLst>
              <a:gd name="adj1" fmla="val 273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9" name="Text Box 24"/>
          <p:cNvSpPr txBox="1">
            <a:spLocks noChangeArrowheads="1"/>
          </p:cNvSpPr>
          <p:nvPr/>
        </p:nvSpPr>
        <p:spPr bwMode="auto">
          <a:xfrm>
            <a:off x="4419600" y="76200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In Mitochondria with oxygen present</a:t>
            </a:r>
          </a:p>
        </p:txBody>
      </p:sp>
      <p:sp>
        <p:nvSpPr>
          <p:cNvPr id="12310" name="AutoShape 25"/>
          <p:cNvSpPr>
            <a:spLocks noChangeArrowheads="1"/>
          </p:cNvSpPr>
          <p:nvPr/>
        </p:nvSpPr>
        <p:spPr bwMode="auto">
          <a:xfrm>
            <a:off x="228600" y="5410200"/>
            <a:ext cx="1905000" cy="9906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1" name="AutoShape 26"/>
          <p:cNvSpPr>
            <a:spLocks noChangeArrowheads="1"/>
          </p:cNvSpPr>
          <p:nvPr/>
        </p:nvSpPr>
        <p:spPr bwMode="auto">
          <a:xfrm>
            <a:off x="3276600" y="5562600"/>
            <a:ext cx="1905000" cy="9906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2" name="AutoShape 27"/>
          <p:cNvSpPr>
            <a:spLocks noChangeArrowheads="1"/>
          </p:cNvSpPr>
          <p:nvPr/>
        </p:nvSpPr>
        <p:spPr bwMode="auto">
          <a:xfrm>
            <a:off x="5715000" y="5486400"/>
            <a:ext cx="1905000" cy="9906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3" name="Text Box 28"/>
          <p:cNvSpPr txBox="1">
            <a:spLocks noChangeArrowheads="1"/>
          </p:cNvSpPr>
          <p:nvPr/>
        </p:nvSpPr>
        <p:spPr bwMode="auto">
          <a:xfrm>
            <a:off x="838200" y="57912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2 ATP</a:t>
            </a:r>
          </a:p>
        </p:txBody>
      </p:sp>
      <p:sp>
        <p:nvSpPr>
          <p:cNvPr id="12314" name="Text Box 29"/>
          <p:cNvSpPr txBox="1">
            <a:spLocks noChangeArrowheads="1"/>
          </p:cNvSpPr>
          <p:nvPr/>
        </p:nvSpPr>
        <p:spPr bwMode="auto">
          <a:xfrm>
            <a:off x="3886200" y="5867400"/>
            <a:ext cx="762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2 ATP</a:t>
            </a:r>
          </a:p>
        </p:txBody>
      </p:sp>
      <p:sp>
        <p:nvSpPr>
          <p:cNvPr id="12315" name="Text Box 30"/>
          <p:cNvSpPr txBox="1">
            <a:spLocks noChangeArrowheads="1"/>
          </p:cNvSpPr>
          <p:nvPr/>
        </p:nvSpPr>
        <p:spPr bwMode="auto">
          <a:xfrm>
            <a:off x="6400800" y="5867400"/>
            <a:ext cx="990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32 ATP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Cellular Respiration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Anaerobic = </a:t>
            </a:r>
            <a:r>
              <a:rPr lang="en-US" altLang="en-US" sz="4000" smtClean="0">
                <a:solidFill>
                  <a:srgbClr val="C00000"/>
                </a:solidFill>
              </a:rPr>
              <a:t>without oxygen</a:t>
            </a:r>
          </a:p>
          <a:p>
            <a:pPr lvl="1" eaLnBrk="1" hangingPunct="1"/>
            <a:r>
              <a:rPr lang="en-US" altLang="en-US" sz="3600" smtClean="0"/>
              <a:t>Glycolysis</a:t>
            </a:r>
          </a:p>
          <a:p>
            <a:pPr eaLnBrk="1" hangingPunct="1"/>
            <a:r>
              <a:rPr lang="en-US" altLang="en-US" sz="4000" smtClean="0"/>
              <a:t>Aerobic = </a:t>
            </a:r>
            <a:r>
              <a:rPr lang="en-US" altLang="en-US" sz="4000" smtClean="0">
                <a:solidFill>
                  <a:srgbClr val="C00000"/>
                </a:solidFill>
              </a:rPr>
              <a:t>with oxygen</a:t>
            </a:r>
          </a:p>
          <a:p>
            <a:pPr lvl="1" eaLnBrk="1" hangingPunct="1"/>
            <a:r>
              <a:rPr lang="en-US" altLang="en-US" sz="3600" smtClean="0"/>
              <a:t>Krebs Cycle and Electron Transport Chain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Alcoholic Fermentation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10600" cy="54864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altLang="en-US" smtClean="0"/>
              <a:t>Yeasts (single-celled fungi) and a few other microorganisms use alcoholic fermentation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Forms </a:t>
            </a:r>
            <a:r>
              <a:rPr lang="en-US" altLang="en-US" smtClean="0">
                <a:solidFill>
                  <a:srgbClr val="C00000"/>
                </a:solidFill>
              </a:rPr>
              <a:t>ethyl alcohol </a:t>
            </a:r>
            <a:r>
              <a:rPr lang="en-US" altLang="en-US" smtClean="0"/>
              <a:t>and </a:t>
            </a:r>
            <a:r>
              <a:rPr lang="en-US" altLang="en-US" smtClean="0">
                <a:solidFill>
                  <a:srgbClr val="C00000"/>
                </a:solidFill>
              </a:rPr>
              <a:t>CO</a:t>
            </a:r>
            <a:r>
              <a:rPr lang="en-US" altLang="en-US" baseline="-25000" smtClean="0">
                <a:solidFill>
                  <a:srgbClr val="C00000"/>
                </a:solidFill>
              </a:rPr>
              <a:t>2</a:t>
            </a:r>
            <a:r>
              <a:rPr lang="en-US" altLang="en-US" smtClean="0"/>
              <a:t> as wastes</a:t>
            </a:r>
          </a:p>
          <a:p>
            <a:pPr eaLnBrk="1" hangingPunct="1">
              <a:buFontTx/>
              <a:buChar char="-"/>
            </a:pPr>
            <a:endParaRPr lang="en-US" altLang="en-US" smtClean="0"/>
          </a:p>
          <a:p>
            <a:pPr eaLnBrk="1" hangingPunct="1">
              <a:buFontTx/>
              <a:buChar char="-"/>
            </a:pPr>
            <a:endParaRPr lang="en-US" altLang="en-US" smtClean="0"/>
          </a:p>
          <a:p>
            <a:pPr eaLnBrk="1" hangingPunct="1">
              <a:buFontTx/>
              <a:buChar char="-"/>
            </a:pPr>
            <a:endParaRPr lang="en-US" altLang="en-US" smtClean="0"/>
          </a:p>
          <a:p>
            <a:pPr eaLnBrk="1" hangingPunct="1">
              <a:buFontTx/>
              <a:buChar char="-"/>
            </a:pPr>
            <a:endParaRPr lang="en-US" altLang="en-US" smtClean="0"/>
          </a:p>
          <a:p>
            <a:pPr eaLnBrk="1" hangingPunct="1">
              <a:buFontTx/>
              <a:buChar char="-"/>
            </a:pPr>
            <a:endParaRPr lang="en-US" altLang="en-US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Glycolysis </a:t>
            </a:r>
            <a:r>
              <a:rPr lang="en-US" altLang="en-US" smtClean="0">
                <a:sym typeface="Wingdings" panose="05000000000000000000" pitchFamily="2" charset="2"/>
              </a:rPr>
              <a:t>  </a:t>
            </a:r>
            <a:r>
              <a:rPr lang="en-US" altLang="en-US" smtClean="0"/>
              <a:t>CO</a:t>
            </a:r>
            <a:r>
              <a:rPr lang="en-US" altLang="en-US" baseline="-25000" smtClean="0"/>
              <a:t>2 </a:t>
            </a:r>
            <a:r>
              <a:rPr lang="en-US" altLang="en-US" smtClean="0"/>
              <a:t>+ alcohol + </a:t>
            </a:r>
            <a:r>
              <a:rPr lang="en-US" altLang="en-US" smtClean="0">
                <a:solidFill>
                  <a:srgbClr val="C00000"/>
                </a:solidFill>
              </a:rPr>
              <a:t>2ATP</a:t>
            </a:r>
          </a:p>
        </p:txBody>
      </p:sp>
      <p:pic>
        <p:nvPicPr>
          <p:cNvPr id="14340" name="Picture 2" descr="http://www.glyn.dk/blog/uploaded_images/yeast-7328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30607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http://varmintbites.files.wordpress.com/2007/12/bre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38385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Lactic Acid Fermentation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Lactic acid is produced in your muscles during rapid </a:t>
            </a:r>
            <a:r>
              <a:rPr lang="en-US" dirty="0" smtClean="0">
                <a:solidFill>
                  <a:srgbClr val="C00000"/>
                </a:solidFill>
              </a:rPr>
              <a:t>exercise</a:t>
            </a:r>
            <a:r>
              <a:rPr lang="en-US" dirty="0" smtClean="0"/>
              <a:t> when the body cannot supply enough </a:t>
            </a:r>
            <a:r>
              <a:rPr lang="en-US" dirty="0" smtClean="0">
                <a:solidFill>
                  <a:srgbClr val="C00000"/>
                </a:solidFill>
              </a:rPr>
              <a:t>oxygen</a:t>
            </a:r>
            <a:r>
              <a:rPr lang="en-US" dirty="0" smtClean="0"/>
              <a:t> to the tissues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Without enough oxygen, the body isn’t able to produce all the </a:t>
            </a:r>
            <a:r>
              <a:rPr lang="en-US" dirty="0" smtClean="0">
                <a:solidFill>
                  <a:srgbClr val="C00000"/>
                </a:solidFill>
              </a:rPr>
              <a:t>ATP</a:t>
            </a:r>
            <a:r>
              <a:rPr lang="en-US" dirty="0" smtClean="0"/>
              <a:t> that is required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  <a:p>
            <a:pPr lvl="4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  <a:p>
            <a:pPr lvl="4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 smtClean="0"/>
              <a:t>Glycolysis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lactic acid + CO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 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2ATP</a:t>
            </a:r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15364" name="Picture 2" descr="http://gomuscles.net/images/back_mus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23622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3733800" y="3886200"/>
            <a:ext cx="3581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Calibri" panose="020F0502020204030204" pitchFamily="34" charset="0"/>
              </a:rPr>
              <a:t>- Lactic acid can also be found in sour milk products like yogurt and some cottage cheeses!</a:t>
            </a:r>
          </a:p>
        </p:txBody>
      </p:sp>
      <p:pic>
        <p:nvPicPr>
          <p:cNvPr id="15366" name="Picture 4" descr="http://www.hphood.com/images/productShots/ph_CcLoFt24Oz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962400"/>
            <a:ext cx="14732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Pearson Prentice Hall</a:t>
            </a:r>
          </a:p>
        </p:txBody>
      </p:sp>
      <p:pic>
        <p:nvPicPr>
          <p:cNvPr id="16387" name="Picture 23" descr="kre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8"/>
          <a:stretch>
            <a:fillRect/>
          </a:stretch>
        </p:blipFill>
        <p:spPr bwMode="auto">
          <a:xfrm>
            <a:off x="769938" y="1479550"/>
            <a:ext cx="795337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288925" y="3873500"/>
            <a:ext cx="167481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Cytoplasm</a:t>
            </a:r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2614613" y="2171700"/>
            <a:ext cx="814387" cy="465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anose="020F0502020204030204" pitchFamily="34" charset="0"/>
              </a:rPr>
              <a:t>Pyruvic</a:t>
            </a:r>
            <a:br>
              <a:rPr lang="en-US" altLang="en-US">
                <a:latin typeface="Calibri" panose="020F0502020204030204" pitchFamily="34" charset="0"/>
              </a:rPr>
            </a:br>
            <a:r>
              <a:rPr lang="en-US" altLang="en-US">
                <a:latin typeface="Calibri" panose="020F0502020204030204" pitchFamily="34" charset="0"/>
              </a:rPr>
              <a:t>acid</a:t>
            </a:r>
          </a:p>
        </p:txBody>
      </p:sp>
      <p:sp>
        <p:nvSpPr>
          <p:cNvPr id="16390" name="Rectangle 11"/>
          <p:cNvSpPr>
            <a:spLocks noChangeArrowheads="1"/>
          </p:cNvSpPr>
          <p:nvPr/>
        </p:nvSpPr>
        <p:spPr bwMode="auto">
          <a:xfrm>
            <a:off x="4989513" y="4552950"/>
            <a:ext cx="20621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Mitochondrion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763838" y="1047750"/>
            <a:ext cx="35004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Electrons carried in NADH</a:t>
            </a:r>
          </a:p>
        </p:txBody>
      </p:sp>
      <p:sp>
        <p:nvSpPr>
          <p:cNvPr id="16392" name="Rectangle 16"/>
          <p:cNvSpPr>
            <a:spLocks noChangeArrowheads="1"/>
          </p:cNvSpPr>
          <p:nvPr/>
        </p:nvSpPr>
        <p:spPr bwMode="auto">
          <a:xfrm>
            <a:off x="5014913" y="1851025"/>
            <a:ext cx="185896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Electrons carried</a:t>
            </a:r>
          </a:p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 in NADH and </a:t>
            </a:r>
          </a:p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FADH</a:t>
            </a:r>
            <a:r>
              <a:rPr lang="en-US" altLang="en-US" sz="1600" baseline="-250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6393" name="Rectangle 24"/>
          <p:cNvSpPr>
            <a:spLocks noChangeArrowheads="1"/>
          </p:cNvSpPr>
          <p:nvPr/>
        </p:nvSpPr>
        <p:spPr bwMode="auto">
          <a:xfrm>
            <a:off x="871538" y="2790825"/>
            <a:ext cx="1843087" cy="8715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6394" name="Rectangle 5"/>
          <p:cNvSpPr>
            <a:spLocks noChangeArrowheads="1"/>
          </p:cNvSpPr>
          <p:nvPr/>
        </p:nvSpPr>
        <p:spPr bwMode="auto">
          <a:xfrm>
            <a:off x="-307975" y="2798763"/>
            <a:ext cx="13128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>
                <a:latin typeface="Calibri" panose="020F0502020204030204" pitchFamily="34" charset="0"/>
              </a:rPr>
              <a:t>Glucose</a:t>
            </a:r>
          </a:p>
        </p:txBody>
      </p:sp>
      <p:sp>
        <p:nvSpPr>
          <p:cNvPr id="16395" name="Line 15"/>
          <p:cNvSpPr>
            <a:spLocks noChangeShapeType="1"/>
          </p:cNvSpPr>
          <p:nvPr/>
        </p:nvSpPr>
        <p:spPr bwMode="auto">
          <a:xfrm>
            <a:off x="936625" y="3081338"/>
            <a:ext cx="361950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04602" name="Picture 26" descr="aaaaarrro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960438"/>
            <a:ext cx="6107113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4603" name="Picture 27" descr="aaarrwwwss2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3284538"/>
            <a:ext cx="5654675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Rectangle 21"/>
          <p:cNvSpPr>
            <a:spLocks noChangeArrowheads="1"/>
          </p:cNvSpPr>
          <p:nvPr/>
        </p:nvSpPr>
        <p:spPr bwMode="auto">
          <a:xfrm>
            <a:off x="1279525" y="2838450"/>
            <a:ext cx="1698625" cy="581025"/>
          </a:xfrm>
          <a:prstGeom prst="rect">
            <a:avLst/>
          </a:prstGeom>
          <a:solidFill>
            <a:srgbClr val="EDC53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1495425" y="2844800"/>
            <a:ext cx="14446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400">
                <a:latin typeface="Calibri" panose="020F0502020204030204" pitchFamily="34" charset="0"/>
              </a:rPr>
              <a:t>Glycolysis</a:t>
            </a:r>
          </a:p>
        </p:txBody>
      </p:sp>
      <p:pic>
        <p:nvPicPr>
          <p:cNvPr id="1304604" name="Picture 28" descr="at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5434013"/>
            <a:ext cx="119697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4605" name="Picture 29" descr="at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5434013"/>
            <a:ext cx="119697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4606" name="Picture 30" descr="at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5434013"/>
            <a:ext cx="119697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3" name="TextBox 19"/>
          <p:cNvSpPr txBox="1">
            <a:spLocks noChangeArrowheads="1"/>
          </p:cNvSpPr>
          <p:nvPr/>
        </p:nvSpPr>
        <p:spPr bwMode="auto">
          <a:xfrm>
            <a:off x="1066800" y="57150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libri" panose="020F0502020204030204" pitchFamily="34" charset="0"/>
              </a:rPr>
              <a:t>2</a:t>
            </a:r>
            <a:endParaRPr lang="en-US" altLang="en-US" b="1">
              <a:latin typeface="Calibri" panose="020F0502020204030204" pitchFamily="34" charset="0"/>
            </a:endParaRPr>
          </a:p>
        </p:txBody>
      </p:sp>
      <p:sp>
        <p:nvSpPr>
          <p:cNvPr id="16404" name="TextBox 20"/>
          <p:cNvSpPr txBox="1">
            <a:spLocks noChangeArrowheads="1"/>
          </p:cNvSpPr>
          <p:nvPr/>
        </p:nvSpPr>
        <p:spPr bwMode="auto">
          <a:xfrm>
            <a:off x="3810000" y="57150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libri" panose="020F0502020204030204" pitchFamily="34" charset="0"/>
              </a:rPr>
              <a:t>2</a:t>
            </a:r>
            <a:endParaRPr lang="en-US" altLang="en-US" b="1">
              <a:latin typeface="Calibri" panose="020F0502020204030204" pitchFamily="34" charset="0"/>
            </a:endParaRPr>
          </a:p>
        </p:txBody>
      </p:sp>
      <p:sp>
        <p:nvSpPr>
          <p:cNvPr id="16405" name="TextBox 21"/>
          <p:cNvSpPr txBox="1">
            <a:spLocks noChangeArrowheads="1"/>
          </p:cNvSpPr>
          <p:nvPr/>
        </p:nvSpPr>
        <p:spPr bwMode="auto">
          <a:xfrm>
            <a:off x="6248400" y="57150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libri" panose="020F0502020204030204" pitchFamily="34" charset="0"/>
              </a:rPr>
              <a:t>32</a:t>
            </a:r>
            <a:endParaRPr lang="en-US" altLang="en-US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0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0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046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046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3046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3046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046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046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http://www.accessexcellence.org/AB/GG/Fig_3.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67818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8"/>
          <p:cNvSpPr>
            <a:spLocks noChangeArrowheads="1" noChangeShapeType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Compare - Contrast</a:t>
            </a:r>
          </a:p>
        </p:txBody>
      </p:sp>
      <p:pic>
        <p:nvPicPr>
          <p:cNvPr id="17412" name="Picture 10" descr="http://www.barrysclipart.com/img/6/WB/zed_non_com/clipconxn/animations/bodyparts/020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1722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4038600" y="5791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LOOK</a:t>
            </a:r>
          </a:p>
        </p:txBody>
      </p:sp>
      <p:sp>
        <p:nvSpPr>
          <p:cNvPr id="17414" name="Line 12"/>
          <p:cNvSpPr>
            <a:spLocks noChangeShapeType="1"/>
          </p:cNvSpPr>
          <p:nvPr/>
        </p:nvSpPr>
        <p:spPr bwMode="auto">
          <a:xfrm flipH="1" flipV="1">
            <a:off x="3048000" y="5562600"/>
            <a:ext cx="1066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13"/>
          <p:cNvSpPr>
            <a:spLocks noChangeShapeType="1"/>
          </p:cNvSpPr>
          <p:nvPr/>
        </p:nvSpPr>
        <p:spPr bwMode="auto">
          <a:xfrm flipV="1">
            <a:off x="4876800" y="56388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Main Points: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1. Photosynthesis and Respiration are a cycle.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2. The purpose of the cycle is to turn light energy from the sun into chemical energy that living organisms can use!!!!</a:t>
            </a:r>
          </a:p>
        </p:txBody>
      </p:sp>
      <p:pic>
        <p:nvPicPr>
          <p:cNvPr id="18435" name="Picture 10" descr="http://www.sirinet.net/~jgjohnso/photorespiration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1200"/>
            <a:ext cx="4267200" cy="4013200"/>
          </a:xfrm>
        </p:spPr>
      </p:pic>
      <p:sp>
        <p:nvSpPr>
          <p:cNvPr id="18436" name="WordArt 11"/>
          <p:cNvSpPr>
            <a:spLocks noChangeArrowheads="1" noChangeShapeType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rgbClr val="0066FF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Get to the Point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'Soda' Respirati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-3619"/>
            <a:ext cx="9281496" cy="6961733"/>
          </a:xfrm>
        </p:spPr>
      </p:pic>
    </p:spTree>
    <p:extLst>
      <p:ext uri="{BB962C8B-B14F-4D97-AF65-F5344CB8AC3E}">
        <p14:creationId xmlns:p14="http://schemas.microsoft.com/office/powerpoint/2010/main" val="4156447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Photosynthesis and Respiration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397000"/>
          <a:ext cx="7086600" cy="2997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362200"/>
                <a:gridCol w="2362200"/>
              </a:tblGrid>
              <a:tr h="42131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Photosynthesis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Respiration</a:t>
                      </a:r>
                      <a:endParaRPr lang="en-US" sz="1800" dirty="0"/>
                    </a:p>
                  </a:txBody>
                  <a:tcPr marT="45729" marB="45729"/>
                </a:tc>
              </a:tr>
              <a:tr h="42131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Function</a:t>
                      </a:r>
                      <a:endParaRPr lang="en-US" sz="2000" b="1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Energy Capture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Energy Release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marT="45729" marB="45729"/>
                </a:tc>
              </a:tr>
              <a:tr h="42131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Location</a:t>
                      </a:r>
                      <a:endParaRPr lang="en-US" sz="2000" b="1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Chloroplasts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Mitochondria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marT="45729" marB="45729"/>
                </a:tc>
              </a:tr>
              <a:tr h="72720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Reactants</a:t>
                      </a:r>
                      <a:endParaRPr lang="en-US" sz="2000" b="1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CO</a:t>
                      </a:r>
                      <a:r>
                        <a:rPr lang="en-US" sz="2000" baseline="-25000" dirty="0" smtClean="0">
                          <a:solidFill>
                            <a:srgbClr val="C00000"/>
                          </a:solidFill>
                        </a:rPr>
                        <a:t>2 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</a:rPr>
                        <a:t>and H</a:t>
                      </a:r>
                      <a:r>
                        <a:rPr lang="en-US" sz="200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</a:rPr>
                        <a:t>O and light energy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 6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(glucose) and O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29" marB="45729"/>
                </a:tc>
              </a:tr>
              <a:tr h="100604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Products</a:t>
                      </a:r>
                      <a:endParaRPr lang="en-US" sz="2000" b="1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en-US" sz="2000" baseline="-25000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</a:rPr>
                        <a:t>H</a:t>
                      </a:r>
                      <a:r>
                        <a:rPr lang="en-US" sz="2000" baseline="-25000" dirty="0" smtClean="0">
                          <a:solidFill>
                            <a:srgbClr val="C00000"/>
                          </a:solidFill>
                        </a:rPr>
                        <a:t>12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r>
                        <a:rPr lang="en-US" sz="2000" baseline="-25000" dirty="0" smtClean="0">
                          <a:solidFill>
                            <a:srgbClr val="C00000"/>
                          </a:solidFill>
                        </a:rPr>
                        <a:t> 6 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</a:rPr>
                        <a:t>(glucose) and O</a:t>
                      </a:r>
                      <a:r>
                        <a:rPr lang="en-US" sz="200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CO</a:t>
                      </a:r>
                      <a:r>
                        <a:rPr lang="en-US" sz="2000" baseline="-25000" dirty="0" smtClean="0">
                          <a:solidFill>
                            <a:srgbClr val="C00000"/>
                          </a:solidFill>
                        </a:rPr>
                        <a:t>2 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</a:rPr>
                        <a:t>and H</a:t>
                      </a:r>
                      <a:r>
                        <a:rPr lang="en-US" sz="200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</a:rPr>
                        <a:t>O and energy (ATP)</a:t>
                      </a:r>
                      <a:endParaRPr lang="en-US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marT="45729" marB="45729"/>
                </a:tc>
              </a:tr>
            </a:tbl>
          </a:graphicData>
        </a:graphic>
      </p:graphicFrame>
      <p:sp>
        <p:nvSpPr>
          <p:cNvPr id="19485" name="TextBox 4"/>
          <p:cNvSpPr txBox="1">
            <a:spLocks noChangeArrowheads="1"/>
          </p:cNvSpPr>
          <p:nvPr/>
        </p:nvSpPr>
        <p:spPr bwMode="auto">
          <a:xfrm>
            <a:off x="381000" y="4343400"/>
            <a:ext cx="78486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libri" panose="020F0502020204030204" pitchFamily="34" charset="0"/>
              </a:rPr>
              <a:t>Photosynthesis</a:t>
            </a:r>
            <a:r>
              <a:rPr lang="en-US" altLang="en-US" sz="2400">
                <a:latin typeface="Calibri" panose="020F0502020204030204" pitchFamily="34" charset="0"/>
              </a:rPr>
              <a:t>: </a:t>
            </a: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6CO</a:t>
            </a:r>
            <a:r>
              <a:rPr lang="en-US" altLang="en-US" sz="2400" baseline="-25000">
                <a:solidFill>
                  <a:srgbClr val="C00000"/>
                </a:solidFill>
                <a:latin typeface="Calibri" panose="020F0502020204030204" pitchFamily="34" charset="0"/>
              </a:rPr>
              <a:t>2 </a:t>
            </a: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+ 6H</a:t>
            </a:r>
            <a:r>
              <a:rPr lang="en-US" altLang="en-US" sz="2400" baseline="-25000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O + energy </a:t>
            </a: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C</a:t>
            </a:r>
            <a:r>
              <a:rPr lang="en-US" altLang="en-US" sz="2400" baseline="-25000">
                <a:solidFill>
                  <a:srgbClr val="C00000"/>
                </a:solidFill>
                <a:latin typeface="Calibri" panose="020F0502020204030204" pitchFamily="34" charset="0"/>
              </a:rPr>
              <a:t>6</a:t>
            </a: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H</a:t>
            </a:r>
            <a:r>
              <a:rPr lang="en-US" altLang="en-US" sz="2400" baseline="-25000">
                <a:solidFill>
                  <a:srgbClr val="C00000"/>
                </a:solidFill>
                <a:latin typeface="Calibri" panose="020F0502020204030204" pitchFamily="34" charset="0"/>
              </a:rPr>
              <a:t>12</a:t>
            </a: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O</a:t>
            </a:r>
            <a:r>
              <a:rPr lang="en-US" altLang="en-US" sz="2400" baseline="-25000">
                <a:solidFill>
                  <a:srgbClr val="C00000"/>
                </a:solidFill>
                <a:latin typeface="Calibri" panose="020F0502020204030204" pitchFamily="34" charset="0"/>
              </a:rPr>
              <a:t> 6 </a:t>
            </a: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(glucose) + 6O</a:t>
            </a:r>
            <a:r>
              <a:rPr lang="en-US" altLang="en-US" sz="2400" baseline="-25000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</a:p>
          <a:p>
            <a:pPr eaLnBrk="1" hangingPunct="1"/>
            <a:endParaRPr lang="en-US" altLang="en-US" sz="2400" baseline="-2500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400" b="1">
                <a:latin typeface="Calibri" panose="020F0502020204030204" pitchFamily="34" charset="0"/>
              </a:rPr>
              <a:t>Respiration</a:t>
            </a:r>
            <a:r>
              <a:rPr lang="en-US" altLang="en-US" sz="2400">
                <a:latin typeface="Calibri" panose="020F0502020204030204" pitchFamily="34" charset="0"/>
              </a:rPr>
              <a:t>: </a:t>
            </a: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C</a:t>
            </a:r>
            <a:r>
              <a:rPr lang="en-US" altLang="en-US" sz="2400" baseline="-25000">
                <a:solidFill>
                  <a:srgbClr val="C00000"/>
                </a:solidFill>
                <a:latin typeface="Calibri" panose="020F0502020204030204" pitchFamily="34" charset="0"/>
              </a:rPr>
              <a:t>6</a:t>
            </a: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H</a:t>
            </a:r>
            <a:r>
              <a:rPr lang="en-US" altLang="en-US" sz="2400" baseline="-25000">
                <a:solidFill>
                  <a:srgbClr val="C00000"/>
                </a:solidFill>
                <a:latin typeface="Calibri" panose="020F0502020204030204" pitchFamily="34" charset="0"/>
              </a:rPr>
              <a:t>12</a:t>
            </a: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O</a:t>
            </a:r>
            <a:r>
              <a:rPr lang="en-US" altLang="en-US" sz="2400" baseline="-25000">
                <a:solidFill>
                  <a:srgbClr val="C00000"/>
                </a:solidFill>
                <a:latin typeface="Calibri" panose="020F0502020204030204" pitchFamily="34" charset="0"/>
              </a:rPr>
              <a:t> 6 </a:t>
            </a: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(glucose) + 6O</a:t>
            </a:r>
            <a:r>
              <a:rPr lang="en-US" altLang="en-US" sz="2400" baseline="-25000">
                <a:solidFill>
                  <a:srgbClr val="C00000"/>
                </a:solidFill>
                <a:latin typeface="Calibri" panose="020F0502020204030204" pitchFamily="34" charset="0"/>
              </a:rPr>
              <a:t>2 </a:t>
            </a: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6</a:t>
            </a: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CO</a:t>
            </a:r>
            <a:r>
              <a:rPr lang="en-US" altLang="en-US" sz="2400" baseline="-25000">
                <a:solidFill>
                  <a:srgbClr val="C00000"/>
                </a:solidFill>
                <a:latin typeface="Calibri" panose="020F0502020204030204" pitchFamily="34" charset="0"/>
              </a:rPr>
              <a:t>2 </a:t>
            </a: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+ 6H</a:t>
            </a:r>
            <a:r>
              <a:rPr lang="en-US" altLang="en-US" sz="2400" baseline="-25000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O + energy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b="1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smtClean="0">
                <a:cs typeface="Times New Roman" panose="02020603050405020304" pitchFamily="18" charset="0"/>
              </a:rPr>
              <a:t>Definition</a:t>
            </a:r>
          </a:p>
          <a:p>
            <a:pPr lvl="1" eaLnBrk="1" hangingPunct="1"/>
            <a:r>
              <a:rPr lang="en-US" altLang="en-US" b="1" smtClean="0">
                <a:cs typeface="Times New Roman" panose="02020603050405020304" pitchFamily="18" charset="0"/>
              </a:rPr>
              <a:t>The process by which </a:t>
            </a:r>
            <a:r>
              <a:rPr lang="en-US" altLang="en-US" b="1" smtClean="0">
                <a:solidFill>
                  <a:srgbClr val="C00000"/>
                </a:solidFill>
                <a:cs typeface="Times New Roman" panose="02020603050405020304" pitchFamily="18" charset="0"/>
              </a:rPr>
              <a:t>glucose</a:t>
            </a:r>
            <a:r>
              <a:rPr lang="en-US" altLang="en-US" b="1" smtClean="0">
                <a:cs typeface="Times New Roman" panose="02020603050405020304" pitchFamily="18" charset="0"/>
              </a:rPr>
              <a:t> molecules are broken down to release </a:t>
            </a:r>
            <a:r>
              <a:rPr lang="en-US" altLang="en-US" b="1" smtClean="0">
                <a:solidFill>
                  <a:srgbClr val="C00000"/>
                </a:solidFill>
                <a:cs typeface="Times New Roman" panose="02020603050405020304" pitchFamily="18" charset="0"/>
              </a:rPr>
              <a:t>energy </a:t>
            </a:r>
            <a:r>
              <a:rPr lang="en-US" altLang="en-US" b="1" smtClean="0">
                <a:cs typeface="Times New Roman" panose="02020603050405020304" pitchFamily="18" charset="0"/>
              </a:rPr>
              <a:t>is called cellular respiration.</a:t>
            </a:r>
          </a:p>
        </p:txBody>
      </p:sp>
      <p:sp>
        <p:nvSpPr>
          <p:cNvPr id="4099" name="WordArt 4"/>
          <p:cNvSpPr>
            <a:spLocks noChangeArrowheads="1" noChangeShapeType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00000">
                      <a:srgbClr val="66CCFF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Cellular Respiration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wboy Respirati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2700"/>
            <a:ext cx="9144000" cy="6858602"/>
          </a:xfrm>
        </p:spPr>
      </p:pic>
    </p:spTree>
    <p:extLst>
      <p:ext uri="{BB962C8B-B14F-4D97-AF65-F5344CB8AC3E}">
        <p14:creationId xmlns:p14="http://schemas.microsoft.com/office/powerpoint/2010/main" val="717727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3352800"/>
          </a:xfrm>
        </p:spPr>
        <p:txBody>
          <a:bodyPr/>
          <a:lstStyle/>
          <a:p>
            <a:pPr eaLnBrk="1" hangingPunct="1"/>
            <a:endParaRPr lang="en-US" altLang="en-US" b="1" dirty="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All organisms need a source of </a:t>
            </a:r>
            <a:r>
              <a:rPr lang="en-US" altLang="en-US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energy (ATP)</a:t>
            </a:r>
            <a:r>
              <a:rPr lang="en-US" altLang="en-US" b="1" dirty="0" smtClean="0">
                <a:cs typeface="Times New Roman" panose="02020603050405020304" pitchFamily="18" charset="0"/>
              </a:rPr>
              <a:t>.</a:t>
            </a:r>
            <a:endParaRPr lang="en-US" altLang="en-US" b="1" dirty="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Heterotrophs </a:t>
            </a:r>
            <a:r>
              <a:rPr lang="en-US" altLang="en-US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use the </a:t>
            </a:r>
            <a:r>
              <a:rPr lang="en-US" altLang="en-US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organic</a:t>
            </a:r>
            <a:r>
              <a:rPr lang="en-US" altLang="en-US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compounds in food for energy sources.</a:t>
            </a:r>
            <a:endParaRPr lang="en-US" altLang="en-US" b="1" dirty="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Before energy in complex carbohydrates can be used by cells, it must be broken down into </a:t>
            </a:r>
            <a:r>
              <a:rPr lang="en-US" altLang="en-US" b="1" dirty="0" smtClean="0">
                <a:cs typeface="Times New Roman" panose="02020603050405020304" pitchFamily="18" charset="0"/>
              </a:rPr>
              <a:t>simple sugars like glucose.</a:t>
            </a:r>
          </a:p>
          <a:p>
            <a:pPr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This breakdown of glucose is done                 by our digestive system.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5123" name="Picture 16" descr="man_grilling_hamburgers_md_wht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95800"/>
            <a:ext cx="16002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WordArt 17"/>
          <p:cNvSpPr>
            <a:spLocks noChangeArrowheads="1" noChangeShapeType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80"/>
                    </a:gs>
                    <a:gs pos="100000">
                      <a:srgbClr val="00CC99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Cellular Energy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What is ATP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3314" y="-68291"/>
            <a:ext cx="9217313" cy="6913591"/>
          </a:xfrm>
        </p:spPr>
      </p:pic>
    </p:spTree>
    <p:extLst>
      <p:ext uri="{BB962C8B-B14F-4D97-AF65-F5344CB8AC3E}">
        <p14:creationId xmlns:p14="http://schemas.microsoft.com/office/powerpoint/2010/main" val="3801442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147" name="Picture 2" descr="http://www.phschool.com/science/biology_place/biocoach/images/cellresp/Overvie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71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Three Stages of Cellular Respiration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en-US" b="1" smtClean="0"/>
              <a:t>Glycolysis </a:t>
            </a:r>
          </a:p>
          <a:p>
            <a:pPr marL="914400" lvl="1" indent="-514350" eaLnBrk="1" hangingPunct="1">
              <a:buFont typeface="Arial" panose="020B0604020202020204" pitchFamily="34" charset="0"/>
              <a:buChar char="•"/>
            </a:pPr>
            <a:r>
              <a:rPr lang="en-US" altLang="en-US" smtClean="0"/>
              <a:t>Glucose splits into two</a:t>
            </a:r>
          </a:p>
          <a:p>
            <a:pPr marL="914400" lvl="1" indent="-514350" eaLnBrk="1" hangingPunct="1">
              <a:buFont typeface="Arial" panose="020B0604020202020204" pitchFamily="34" charset="0"/>
              <a:buChar char="•"/>
            </a:pPr>
            <a:r>
              <a:rPr lang="en-US" altLang="en-US" smtClean="0"/>
              <a:t>Lysis = to </a:t>
            </a:r>
            <a:r>
              <a:rPr lang="en-US" altLang="en-US" b="1" smtClean="0">
                <a:solidFill>
                  <a:srgbClr val="C00000"/>
                </a:solidFill>
              </a:rPr>
              <a:t>burst</a:t>
            </a:r>
            <a:r>
              <a:rPr lang="en-US" altLang="en-US" b="1" smtClean="0"/>
              <a:t> </a:t>
            </a:r>
            <a:r>
              <a:rPr lang="en-US" altLang="en-US" smtClean="0"/>
              <a:t>or break</a:t>
            </a:r>
          </a:p>
          <a:p>
            <a:pPr marL="914400" lvl="1" indent="-514350" eaLnBrk="1" hangingPunct="1">
              <a:buFont typeface="Arial" panose="020B0604020202020204" pitchFamily="34" charset="0"/>
              <a:buChar char="•"/>
            </a:pPr>
            <a:r>
              <a:rPr lang="en-US" altLang="en-US" smtClean="0"/>
              <a:t>Takes place in the cytoplasm</a:t>
            </a:r>
          </a:p>
          <a:p>
            <a:pPr marL="914400" lvl="1" indent="-514350" eaLnBrk="1" hangingPunct="1">
              <a:buFont typeface="Arial" panose="020B0604020202020204" pitchFamily="34" charset="0"/>
              <a:buChar char="•"/>
            </a:pPr>
            <a:r>
              <a:rPr lang="en-US" altLang="en-US" smtClean="0">
                <a:sym typeface="Wingdings" panose="05000000000000000000" pitchFamily="2" charset="2"/>
              </a:rPr>
              <a:t>Produces 2</a:t>
            </a:r>
            <a:r>
              <a:rPr lang="en-US" altLang="en-US" b="1" smtClean="0">
                <a:solidFill>
                  <a:srgbClr val="C00000"/>
                </a:solidFill>
                <a:sym typeface="Wingdings" panose="05000000000000000000" pitchFamily="2" charset="2"/>
              </a:rPr>
              <a:t> ATP </a:t>
            </a:r>
            <a:r>
              <a:rPr lang="en-US" altLang="en-US" smtClean="0">
                <a:sym typeface="Wingdings" panose="05000000000000000000" pitchFamily="2" charset="2"/>
              </a:rPr>
              <a:t>(energy molecules)</a:t>
            </a:r>
          </a:p>
          <a:p>
            <a:pPr marL="1314450" lvl="2" indent="-514350" eaLnBrk="1" hangingPunct="1"/>
            <a:r>
              <a:rPr lang="en-US" altLang="en-US" smtClean="0">
                <a:sym typeface="Wingdings" panose="05000000000000000000" pitchFamily="2" charset="2"/>
              </a:rPr>
              <a:t>It actually makes 4 ATP, but it uses 2 ATP.</a:t>
            </a:r>
          </a:p>
          <a:p>
            <a:pPr marL="914400" lvl="1" indent="-514350" algn="ctr" eaLnBrk="1" hangingPunct="1">
              <a:buFont typeface="Arial" panose="020B0604020202020204" pitchFamily="34" charset="0"/>
              <a:buNone/>
            </a:pPr>
            <a:r>
              <a:rPr lang="en-US" altLang="en-US" sz="3600" smtClean="0">
                <a:sym typeface="Wingdings" panose="05000000000000000000" pitchFamily="2" charset="2"/>
              </a:rPr>
              <a:t>4 ATP -2 ATP = 2 ATP</a:t>
            </a:r>
            <a:endParaRPr lang="en-US" altLang="en-U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5257800"/>
          </a:xfrm>
        </p:spPr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 startAt="2"/>
            </a:pPr>
            <a:r>
              <a:rPr lang="en-US" altLang="en-US" b="1" smtClean="0"/>
              <a:t>Krebs Cycle</a:t>
            </a:r>
          </a:p>
          <a:p>
            <a:pPr marL="914400" lvl="1" indent="-514350" eaLnBrk="1" hangingPunct="1">
              <a:buFont typeface="Arial" panose="020B0604020202020204" pitchFamily="34" charset="0"/>
              <a:buChar char="•"/>
            </a:pPr>
            <a:r>
              <a:rPr lang="en-US" altLang="en-US" smtClean="0"/>
              <a:t>Also called the </a:t>
            </a:r>
            <a:r>
              <a:rPr lang="en-US" altLang="en-US" b="1" smtClean="0">
                <a:solidFill>
                  <a:srgbClr val="C00000"/>
                </a:solidFill>
              </a:rPr>
              <a:t>Citric Acid </a:t>
            </a:r>
            <a:r>
              <a:rPr lang="en-US" altLang="en-US" smtClean="0"/>
              <a:t>Cycle</a:t>
            </a:r>
          </a:p>
          <a:p>
            <a:pPr marL="914400" lvl="1" indent="-514350" eaLnBrk="1" hangingPunct="1">
              <a:buFont typeface="Arial" panose="020B0604020202020204" pitchFamily="34" charset="0"/>
              <a:buChar char="•"/>
            </a:pPr>
            <a:r>
              <a:rPr lang="en-US" altLang="en-US" smtClean="0"/>
              <a:t>Occurs in the Mitochondria</a:t>
            </a:r>
          </a:p>
          <a:p>
            <a:pPr marL="914400" lvl="1" indent="-514350" eaLnBrk="1" hangingPunct="1">
              <a:buFont typeface="Arial" panose="020B0604020202020204" pitchFamily="34" charset="0"/>
              <a:buChar char="•"/>
            </a:pPr>
            <a:r>
              <a:rPr lang="en-US" altLang="en-US" smtClean="0"/>
              <a:t>Requires </a:t>
            </a:r>
            <a:r>
              <a:rPr lang="en-US" altLang="en-US" b="1" smtClean="0">
                <a:solidFill>
                  <a:srgbClr val="C00000"/>
                </a:solidFill>
              </a:rPr>
              <a:t>Oxygen</a:t>
            </a:r>
          </a:p>
          <a:p>
            <a:pPr marL="914400" lvl="1" indent="-514350" eaLnBrk="1" hangingPunct="1">
              <a:buFont typeface="Arial" panose="020B0604020202020204" pitchFamily="34" charset="0"/>
              <a:buChar char="•"/>
            </a:pPr>
            <a:r>
              <a:rPr lang="en-US" altLang="en-US" smtClean="0"/>
              <a:t>The glucose, which was already split in two, is broken down further to make </a:t>
            </a:r>
            <a:r>
              <a:rPr lang="en-US" altLang="en-US" b="1" smtClean="0">
                <a:solidFill>
                  <a:srgbClr val="C00000"/>
                </a:solidFill>
              </a:rPr>
              <a:t>CO</a:t>
            </a:r>
            <a:r>
              <a:rPr lang="en-US" altLang="en-US" sz="1600" b="1" smtClean="0">
                <a:solidFill>
                  <a:srgbClr val="C00000"/>
                </a:solidFill>
              </a:rPr>
              <a:t>2.</a:t>
            </a:r>
          </a:p>
          <a:p>
            <a:pPr marL="1314450" lvl="2" indent="-514350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- The CO</a:t>
            </a:r>
            <a:r>
              <a:rPr lang="en-US" altLang="en-US" sz="1600" smtClean="0"/>
              <a:t>2</a:t>
            </a:r>
            <a:r>
              <a:rPr lang="en-US" altLang="en-US" smtClean="0"/>
              <a:t> is released into the atmosphere</a:t>
            </a:r>
          </a:p>
          <a:p>
            <a:pPr marL="914400" lvl="1" indent="-514350" eaLnBrk="1" hangingPunct="1">
              <a:buFont typeface="Arial" panose="020B0604020202020204" pitchFamily="34" charset="0"/>
              <a:buChar char="•"/>
            </a:pPr>
            <a:r>
              <a:rPr lang="en-US" altLang="en-US" smtClean="0"/>
              <a:t>Produces 2 ATP and high-energy </a:t>
            </a:r>
            <a:r>
              <a:rPr lang="en-US" altLang="en-US" b="1" smtClean="0">
                <a:solidFill>
                  <a:srgbClr val="C00000"/>
                </a:solidFill>
              </a:rPr>
              <a:t>electrons</a:t>
            </a:r>
          </a:p>
          <a:p>
            <a:pPr marL="1314450" lvl="2" indent="-514350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- These electrons are carried by electron carriers (NADH and FADH</a:t>
            </a:r>
            <a:r>
              <a:rPr lang="en-US" altLang="en-US" sz="1600" smtClean="0"/>
              <a:t>2</a:t>
            </a:r>
            <a:r>
              <a:rPr lang="en-US" altLang="en-US" smtClean="0"/>
              <a:t>)</a:t>
            </a:r>
            <a:endParaRPr lang="en-US" altLang="en-US" b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2902</TotalTime>
  <Words>561</Words>
  <Application>Microsoft Office PowerPoint</Application>
  <PresentationFormat>On-screen Show (4:3)</PresentationFormat>
  <Paragraphs>118</Paragraphs>
  <Slides>20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Arial Black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 Stages of Cellular Respiration</vt:lpstr>
      <vt:lpstr>PowerPoint Presentation</vt:lpstr>
      <vt:lpstr>PowerPoint Presentation</vt:lpstr>
      <vt:lpstr>ADP  ATP</vt:lpstr>
      <vt:lpstr>How are ADP and ATP different?</vt:lpstr>
      <vt:lpstr>PowerPoint Presentation</vt:lpstr>
      <vt:lpstr>Cellular Respiration</vt:lpstr>
      <vt:lpstr>Alcoholic Fermentation</vt:lpstr>
      <vt:lpstr>Lactic Acid Fermentation</vt:lpstr>
      <vt:lpstr>PowerPoint Presentation</vt:lpstr>
      <vt:lpstr>PowerPoint Presentation</vt:lpstr>
      <vt:lpstr>PowerPoint Presentation</vt:lpstr>
      <vt:lpstr>Photosynthesis and Respiration</vt:lpstr>
    </vt:vector>
  </TitlesOfParts>
  <Company>RRISD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Anaerobic Respiration</dc:title>
  <dc:creator>003nybergj</dc:creator>
  <cp:lastModifiedBy>Technology Services</cp:lastModifiedBy>
  <cp:revision>213</cp:revision>
  <dcterms:created xsi:type="dcterms:W3CDTF">2009-11-04T14:39:30Z</dcterms:created>
  <dcterms:modified xsi:type="dcterms:W3CDTF">2014-12-01T16:19:38Z</dcterms:modified>
</cp:coreProperties>
</file>