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309" r:id="rId4"/>
    <p:sldId id="308" r:id="rId5"/>
    <p:sldId id="295" r:id="rId6"/>
    <p:sldId id="288" r:id="rId7"/>
    <p:sldId id="296" r:id="rId8"/>
    <p:sldId id="257" r:id="rId9"/>
    <p:sldId id="297" r:id="rId10"/>
    <p:sldId id="258" r:id="rId11"/>
    <p:sldId id="277" r:id="rId12"/>
    <p:sldId id="279" r:id="rId13"/>
    <p:sldId id="303" r:id="rId14"/>
    <p:sldId id="304" r:id="rId15"/>
    <p:sldId id="310" r:id="rId16"/>
    <p:sldId id="260" r:id="rId17"/>
    <p:sldId id="278" r:id="rId18"/>
    <p:sldId id="302" r:id="rId19"/>
    <p:sldId id="261" r:id="rId20"/>
    <p:sldId id="262" r:id="rId21"/>
    <p:sldId id="280" r:id="rId22"/>
    <p:sldId id="263" r:id="rId23"/>
    <p:sldId id="281" r:id="rId24"/>
    <p:sldId id="264" r:id="rId25"/>
    <p:sldId id="283" r:id="rId26"/>
    <p:sldId id="265" r:id="rId27"/>
    <p:sldId id="284" r:id="rId28"/>
    <p:sldId id="266" r:id="rId29"/>
    <p:sldId id="285" r:id="rId30"/>
    <p:sldId id="267" r:id="rId31"/>
    <p:sldId id="286" r:id="rId32"/>
    <p:sldId id="268" r:id="rId33"/>
    <p:sldId id="287" r:id="rId34"/>
    <p:sldId id="293" r:id="rId35"/>
    <p:sldId id="294" r:id="rId36"/>
    <p:sldId id="289" r:id="rId37"/>
    <p:sldId id="291" r:id="rId38"/>
    <p:sldId id="270" r:id="rId39"/>
    <p:sldId id="290" r:id="rId40"/>
    <p:sldId id="269" r:id="rId41"/>
    <p:sldId id="292" r:id="rId42"/>
    <p:sldId id="275" r:id="rId43"/>
    <p:sldId id="276" r:id="rId44"/>
    <p:sldId id="271" r:id="rId45"/>
    <p:sldId id="272" r:id="rId46"/>
    <p:sldId id="273" r:id="rId47"/>
    <p:sldId id="274" r:id="rId48"/>
    <p:sldId id="28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17C956-ABC4-4D85-8452-DD0BF90EEB1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E16982-A0C1-4484-B1DB-5BC49961A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6" presetClass="entr" presetSubtype="3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6" presetClass="entr" presetSubtype="3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6" presetClass="entr" presetSubtype="3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6" presetClass="entr" presetSubtype="3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6" presetClass="entr" presetSubtype="3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bg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onion%20cells%20under%20microscope&amp;source=images&amp;cd=&amp;cad=rja&amp;docid=1z4mi71hTRUAwM&amp;tbnid=dgteC71R4_h3qM:&amp;ved=0CAUQjRw&amp;url=http://www.appliancesonlineblog.com.au/small-appliances-2/food-preparation/scientists-discover-new-onion-enzyme-will-this-stop-tears-in-the-kitchen/&amp;ei=0-SEUreXDsa4igKviYHADg&amp;bvm=bv.56343320,d.cGE&amp;psig=AFQjCNEFQuxhhgWzHf3PFHOpi7O0rvcU1w&amp;ust=13845274210188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microscopy-uk.org.uk/mag/artoct11/wd-onion9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chloroplast&amp;source=images&amp;cd=&amp;cad=rja&amp;docid=VpCn3vekOM0_JM&amp;tbnid=FWsURE6ePgZwtM:&amp;ved=0CAUQjRw&amp;url=http://quizlet.com/14747350/plant-systems-vocabulary-flash-cards/&amp;ei=T-SEUoLQHOb_igKUmYCgBA&amp;bvm=bv.56343320,d.cGE&amp;psig=AFQjCNHgYg1x8wyHWzDTwgX8eN2NDMtPaA&amp;ust=13845272942721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PKvHrD1eS4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vlqAVCoqY" TargetMode="External"/><Relationship Id="rId2" Type="http://schemas.openxmlformats.org/officeDocument/2006/relationships/hyperlink" Target="https://www.youtube.com/watch?v=cj8dDTHGJB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stemcellsinc.com/images/charts/cell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517943" cy="6476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4648199"/>
          </a:xfrm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Algerian" pitchFamily="82" charset="0"/>
              </a:rPr>
              <a:t>Cells</a:t>
            </a:r>
            <a:endParaRPr lang="en-US" sz="80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Structures:</a:t>
            </a:r>
          </a:p>
          <a:p>
            <a:pPr lvl="1"/>
            <a:r>
              <a:rPr lang="en-US" dirty="0" smtClean="0"/>
              <a:t>Nuclear envelope: separates nucleus from rest of cell</a:t>
            </a:r>
          </a:p>
          <a:p>
            <a:pPr lvl="1"/>
            <a:r>
              <a:rPr lang="en-US" dirty="0" smtClean="0"/>
              <a:t>Nucleolus: ribosomes are assembled here</a:t>
            </a:r>
          </a:p>
          <a:p>
            <a:pPr lvl="1"/>
            <a:r>
              <a:rPr lang="en-US" dirty="0" smtClean="0"/>
              <a:t>Nuclear pores: allows materials to enter and leave nucleus</a:t>
            </a:r>
          </a:p>
          <a:p>
            <a:pPr lvl="1"/>
            <a:r>
              <a:rPr lang="en-US" dirty="0" smtClean="0"/>
              <a:t>Chromatin: contains DNA and proteins</a:t>
            </a:r>
          </a:p>
          <a:p>
            <a:r>
              <a:rPr lang="en-US" dirty="0" smtClean="0"/>
              <a:t>Control center of the cell (the “brain”)</a:t>
            </a:r>
          </a:p>
          <a:p>
            <a:r>
              <a:rPr lang="en-US" dirty="0" smtClean="0"/>
              <a:t>Contains all DNA/RNA</a:t>
            </a:r>
          </a:p>
          <a:p>
            <a:r>
              <a:rPr lang="en-US" dirty="0" smtClean="0"/>
              <a:t>Contains info needed to make proteins</a:t>
            </a:r>
          </a:p>
          <a:p>
            <a:r>
              <a:rPr lang="en-US" dirty="0" smtClean="0"/>
              <a:t>Found only in eukaryotic cells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emc.maricopa.edu/faculty/farabee/biobk/nucleus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5200" cy="5107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Nuclei in Onion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866" name="AutoShape 2" descr="data:image/jpeg;base64,/9j/4AAQSkZJRgABAQAAAQABAAD/2wCEAAkGBxMTEhUUExQUFhUXGRgbGRgYGCMcIRsaHBgdIRsgHB8fHiggGxolHBkgITEhJSkrLi4uHh8zODMsNygtLisBCgoKDg0OGxAQGzckICQsLCwsNC84LC8wLCwsLCwsLCwsNCwvLCwsLCwsLCwsLCwsLCwsLCwsLCwsLCwsLCwsLP/AABEIAKsBJwMBIgACEQEDEQH/xAAbAAACAwEBAQAAAAAAAAAAAAAEBQECAwAGB//EAEsQAAEDAwIDBQUEBgcFBwUAAAECAxEABCESMQVBUQYTImFxMoGRobEUI0JSFmLB0eHwFSQzQ3KCklNzstLxNDVEY4OiwgclRVSj/8QAGQEAAwEBAQAAAAAAAAAAAAAAAQIDAAQF/8QALBEAAgIBAwMDAwUBAQEAAAAAAAECEQMSITETQVEEMmEUIpFCUnGhsYGCI//aAAwDAQACEQMRAD8A9bc8etlGPtJbMHPdqEk9ZTmfIg4waPRxy2KUlL7YAiJVGY5TzrV91xWVOJIxKVN6gEkDnp69eprFbDS1hBZtyZBktJ2EbSmJzXh/SfqpNoqvByOKsLkB+3WdiQtOoE85BnB5UT3xzJEpj2ViBjPPbY15HhvY20TcOuKb1hbivDqkIb0+zBGxJnERgU0VwCzJEMbIgpBEes7z5VetrjALxquRyq5P62YgiIJJxzjerLugJ1KCQDBUTgKzIJ2BEUlHZ+xCVkW8pVn2oGeUAculVT2cshGm3WIJPheUIJGTg9DFPCOR8RS/km4JDtu6B9l1BB2hYMx76zXeiZ1ogCVGZEQT6TANK3OAWSz4mXVmCAC8tUDnGcbVieylgCYszPm9tiMeKRg1dYp90rFSj8j5S5xqAMSfEmR7prH7a0N32o2/tEx7z/JpQ5wPhpgLs2VcgCvV8AFkk0UxwGySIFlaJ9Ggce8HNBYXX3UCkLu0fa6yTbXCRcNvPKbUlLSCVFagMBQSPZxmeU9arw/tXZMMMsOXUrabQhag2shSggTCgkzG08or0Nu2hsyhu2T5pbSkmtFXcbtoHSEA7+grPF91xSCead7fWEkB9wxzQw4QT66YgGKIb7a2qgo9+hKE5GoLClCY9nQDnyB9DT1HEDGAkdfCJ9+K4X5zISBz8I+eKz9O5eEDZdhcjtNaECLpozsJM/CJrS549bNpCl3TSAdtagmfQKgn4VvfX6G2Hn3kpS02hZPgTyEDlkk7ClvCLYrbRc3bTanVoBaZKE6WWzByI8TiiNRPwimWGUXVJg0pks9q7NerRcFcGD3aFKz5GM+u1Dr7SJWQr7NeuI6dwpJHyyOcGKfi9Vp8JKRGyUhPyAqFXTmPGr4mm+nu+xlsKU8RW4JSzc9AAlaAEgmYCkRPKetVRxN0LlNldoknWkZSQE+HkPESMkA0aXFBwzJQseLJwsRnrCkyD5pT1NT3ytkwB5z8Iqa9JNN7/lIZ1XAM3xO7AE2L06SDpcSTMcsEAGR1qtuq4QB/VLolLQSFKW2o6hsYBAyJzRC1EySsjEgJAHnOZzjlXNpAwlRk+Y6T+XFTlgzatpL8GVVwCDibwn+o3pMZUnujqzz+8BEUQ3xIgQbW+H/opI3iZDlbuEnBW76F1QHyIqBI/NHmtR+qqvH072tgdeDFPE1DZi8H/phO3qqD7qXcTvLi5ZcabtrpsK0halBKdTRB1jEnIxCTP0LhtRGyj8auVK/NPqT++meGTvdfgH2+BUz2ks0JS2HV24SkCHkKbnlMlJQrbrR9txJpyND7CyRALbuf9O/wrRb5GClCk48JEp+AEigFWlpodF0033EKdlRJ0gCVJCkgYT+EETEUvQlCK2TBSGyWlQcgEc8ifcQJ9RUlDsHKsHOQYx5mdq8jwTs628wh15L2lSnC20LhYQlrUe7ETuBuSJJ8qOX2dtdRPdEA8xcLkmI2IwYxyrV+2JnBDwtrAyCQeemR8QKpqnkoHOw5ehjlSc8DaEpQblAn8FwenRQFSOHqSP8Att0iOSgCf+I/ShplLdwSM4KuRpBzmSdgRGPWpDsQM/z/ADypeu1fxpv3hP8A5TaoHvTNV7m5kE3pMGRrZTt7m0/yaOpfs/wV4/kZIWeRV76gk8yc9aXG3uzI+1Ne9lWBHUSJzNCXDV4cfaLVUqAB7pxMwAZKvIbkeVL1YJ+yv+B6LfcbF7SmSlRKzISkeJQGEgTyCZUScSY3IqaVqZviZTcWJ1YUosrJVGwGcAdBXVqxy3r+gdOh8thUeyoecbYj9lUDaioGPEpBG3PB92BG1LW+EMCQjvRuAQ8oQI6gj0is7vgqFEKTcXiQIjRcq+k4jbemim9nGjr2T2YatB1A84UZPMbkE9cKTH8KJQCADBmZPlOfhy99LLfg+FaL6+ATmCsKOkmFTrJ/FmfOs3uFPkQjid0n1abVI/nnU4wbdKLC5WtxiARjPj2HQjcRv5xWknnjy9/18qXtcMudRCuJeEjANujE+ySY5czIirLt+IAju7uyXGPvbdSSPek/WrRbTqgOhjrMRED0gCOp2qyWjySVeZBCfSBH/uPurztmHi4EXdy6y6SqUNNIZQUhR0qQ6oKKwrwn2tz1EUYrs/bTK0XThnCnniY6wFLjYnkN6XU5N6VYNhmAsbuBOBKRpRvsIEKPxrB68aT4VXDCDkkKdSDg+tCucAsBlXD2OsqQkz7yTW7djaAjRZWqSNiEIjP/AKcUzU64F2swf43aA+O9tfL79EjbcAmfXyrJPaixED7awqJwklcegAPxGKaLWUwW2WB08CcziZCRHL1kVcX6xjREflQPliPnWSZpVQnX2gs1DwurWTsWmHFZkwJAggYn31ZXGFqnubW6dVjOkITvudRBIE7AH9lOG79ZyF45gADPTAgH31Lj61RJVPLP8g1unNvdm2rYQ8Tsrm5ZLSrbQlSkFQcfSlOlK0qI0gEkqSCDIxNM7u7vic2duuCI03UYB80bxRHefmif5+FcefTEfzyqkMFO7FlKxceJXoVpPDHNJ/Em4QQPXFVHF7iYPDLreJ7xH7Oo5xTHUZjY8sfHNaEnqc7z/wBZpnCV7Mya8ChzjjiRKuG3uTHh0qjz3FDfpEhJANnfpBXk9z+GD+tG8V6BJVyUR/mqybxf51e4k0XiyPiQLjfB5O+7RIVp7tKrcAqSo3DCiSCcKBSNM4xEkSRia24d2pZCSHVzqMNqabUseetKUyDmennXp/tawZK1/wCo/Sodu1SDJxymJxgGNhOemM1L6eevU5D64tVQlPaexjL6h/iZcGP9FReccsygpReMpWpCtEyIJBgxGwNNFlEHUST4uYkAnkIz75391R3DRKStpqRkHu0yJB5gDad/KnamuFYv2njOwnFG0BaXblCE6Ugd6+DqeJJX3ZJkp26DIr3DQSsS242sfquJP0NAXHC0EKSCnSucqZbUpJI/ArSNoxqmsF9meHne0bJJzqke4QQAPd1pMccsdlEz0vccBhUAxIIxGfoaS9u2z9gcTp8QUhw49lDatSiTykDT7zWTXY7h4JKbUJP6riwNPSNZohrgNmkKAtxCsFJcchSSIOqFwdz4SOlVlrezQEkOLpoJCUolKUoQlI6AJEb70EFqJyRHpj+FBnhi0km2vLlmYJQsJfTy/MCoADnv51yl36CQVWNwMHZTKgN8mdMkHG01scnGNSj+DSjb2GQanmD6T++KoUqkCB6yR8gIoBq+uQCpfD3MEiGHQpWN5SpKfjJFc3xVCgCpi+b3wpkyAOctlUfChLJj/cDQw51EckkYmQJ+tQBMQUZ/VBPxO3uFLV9obUjxXDiDOe+bLYIyIlYR0386PtbhDqdTRSsfqKSrH+VZp0ovhgpmb7Z3GpW0gHcA9MfOoSgAGFeWoSCJPikxjIHrEVu7bqA8SC3+sSBj3qA+dCu3DSDCn0JkyNTje/vdVv1Aqeb08ZpIKk0bqCQISNI2k+Uc+ZzFdQDnFrQqlV0wJlJ1XCJkZ3KvlttXVNrTsjUxwtS87nbrn+RUtLV4tsEHc85/dQAtLrVi/biBhVoN+fiCoFR/R/ENUi8s1A4hVqrbfdKx8a0Jrhpl2vAaXYVqEykmIMyPxA+RHL0q6gBOk7Cf8pOCDvHlSlV7fJcSz3VgXVhZCyt1AGmCRpgySlWoQrkelci14lgd9w5EzADLpmfaTJWMZOKbqR7ApjMwT5ESPTn7xG3PNc4mJUZUIPsgCDGNh0HOaWJsr8iPtdhEmD9mWf8A5+XxFD8V4VdqLXfPNvNz4m2lG1C3FEJQkqzIUZAncwOYnSnp3BV7MLv1oLiUOwnQh9KlFwEJSXEAAgog69MlIj2R1oWyt/EsWCLhA/EUZZkDo8NIBnPdEUNZ3QtfCeFO26SUrW4kJemCdYJz4z1MdfVg72rs3FCXHApJn7xCkwY8kRgGCRPTpXPWt25juSqgphi9Ez9iHQ61T7wEiPias2xdR4hbFWJSFkg+pJ68/SsGuPWbnsvt5A3WQcjocg/zijbe4bXhC2lRq1HWIicfi1H54B8hVf8A0KBH7dkdxZknl3yiVbeYAORvV+9viQPs9qCmTAdMQMZx1I2pgWSRgAgcvzZ2ISdvCCRBrB1swRpTEkGBGPxCY2kxB6zT6WndsZUxYb29nDPD1K2n7SUyZ2nSCfSTW63uJAQLWxBjb7QRn006VfKs0cIGnSohKdRnTq1QNgB7KcRtsc70yWzOdUHMAjGfMZPvFDG5Sf3WCUULmn+J5/qNkvolN0Uq+h5dDWR4jxJJzw9tODAD5VKp5EIgY/60yAIifPKcenL5RWjrhwSr3jf+flVOm/ItpClPEuIAkHhSiJ8Wl9IA9JTJV++tFcRuE78OvQREgQ4D1gzty5Uzkcj8cfw+fuq7RO/MdDM0VCS4ZnJCZzj7iY1cN4gBn2WwRt0kHfHv2xQ9z2hQvSG/tDRkag60WRvJJcUkwIwAmCTvivQtK0TC1DUSYJOPQVobpf4iSPMkz5Qf3+6jpySXuAnHkQWHElKOrWpxCiImCUTGnSUweslXLOIzu9x+zaUpC7y2ChghTkmUmM7wZz09ar2mthcuN2idCXFEKfMCRbhQKkg+0kqOJzG3OmimW0KIaYaZbEjwNIz5zGD5VPHDJGVarDJxa4FyO0lgTi/tc4y4By5k0S3xBhfs3LCiPyupP8aIKEKT4m2lDoWk/uoZ3hlqQT9lt5Ig+DefSuisi4Qmway0FYStCuWFpPpzqFWygBgyTjnSdfZThyjKrNmfzJBSZ88mu/Rbh4gIYWnppciPl5VtWS+AVEcBpW0GfSqJQSJII9376WJ7OszCH71vooOkgYyYBEgTNKry5facUnvb5tCcocStLgWkCZUHUqj0Bqc82n3IeMNXB6RWkJg8uVcmIIBwSTv138jj9lK7G5vXEBaFtFEnV9qaCJAj2VIUkEZAmri4vUrOq0Q4IGWHCYAJEhMGZIjJ5c6WPqISVozg06GS9BOQoY6/tj9tad+oD+1X7z/GkyuNCB3trcNpAEkhPMiSTO08onetlcesyZW8tAMeJxpSQd8AxpgEZJPOjHLjb5FcWMxcrOCtKsfiAMDpJmgbvg1s4QXbdBI/EjwKBPMFOAfOKzb4zaKgfbLUg8i8kZj15VgvtPajDbi38x9whSx/rA0D1mrNR70JbFieFWoK7e6YQ6VOFLNwtZXM6VBtwqVKHQlUA8xBmaeo4JbNAJTZ2qMZhoH0OZNBpfSpK212Vw+2vWohLRSVFWBKlKSMJgAx59apwxF8ygIRaPrYSAEpddb71OSSZSpXeDMZ0wAMc65bindWrGatcjVthkT9wxk5+7H7qilqeOISYdYvGT+swVD4oJ+ldVZZMV8/0TcWx4kdZ3+dZtISSYjwgyZ2yBn41otBAJUFJjORp+tLnxYFQU4tIJJ8KHxK1AThM5JjnianJ6eDoVsw4m+VX/DO7MpJuVlQVI0hspHXEqPypq64JAUFAk4PQ9RSFPE2u+t35CUttvFyBrQ0nT922VpSUBwleohJOUqGcS8tr9pfibebWmdWHE7QYkEyJ84qeKabbKPg5KkyrXgCVLjkButPlG45YoW3v+9UWlJGh1I0q6gLBSfeFTI2I8qObAIBBEjnqEgx6+f8isWrVLZKkoE7pEwgHOWiZ7pR5pMpNUyal7d0La7hFtdLgpKoUJCjkaoI0rgcyInzB61r9tXEKgnIIOfqKA79YVDgUkkYJGk+kEEKEc0kjzrUQSSAoREwnV80rEZxGaKardG0mrqmlCFsMkQB4m0qEcuRoFfBLFe9mz08CSn/AISKLUsfrjmJbPLfaTvWSnBk4EAGVocRuYBEtwfjT6MaV0LT7C+37LcOB+7t1NqBwW3VpMx5kwfKsS7cNPOW9q+btwOJAbuE6koQW0klbyYKCkkynJwMeIUQm5uHylu3LrbICS7cDQqU6VEdxucqTGr9bEbgy2sm7ZtTbDLiEkklWhcrMnKyoZ9M786impP7OfIzXkwNlf4m8skHoi2UoTzyVZFZix4nJ03lgsfrW6k/Q0Y0rqQY3jGd/T6VsnyP+oR8CDHzrojG1yTbACxxNIwrhyzjmtOPecVk4niUf9ltFbHwXEAAH8pEe/FM0kyOQjfGfQ8/dU6jjJ+NaPp3fuNqFYHFJj7DbkZMJusxPQg7+taG4uQRqs8kHwi5TiOggD4mmKkKKVAGCUKCc8yMUgbsFFSEpQ4lzEkf+4+dbIpQpXY8Em9w5PELiJ/o98/4XUH051je8VvA0VW/Dn0uwPGsoWGhPiVoSQpagnIAmnCyFflMcwmNsb7zUJIHUHyUf2zTxtw5ErcQ8J4haWrjjRfIUptrW8+koLi9atST4YEA4E5nymnVvdIV7LzJOPZUk7gfrYzOK3VcKPhUQpPRaUqA9AYk++ll32dsnTLtjbmckpb0K9SUqmaWKlDarGdMZ/ZlKzE4ElJ5x1GfjWa2iNsf4v39KSq7DWBy0m4YPVt9Q+IVM/Gt08EuU4Z4is4wH2UqETzIGo1RZHw4itUM9txHr+yoSMUuNpxVMaXOHPD8vdrbJx+bYH3GoTeXiTD3DFY3Nu+F7/qxPyo9SPcWrGWD7utWExB0kTgEAx6zzpL+lNmDpUi5Ssgw2WHCTG5CkSlQBxI99VX2jthnu71Pn9mcI98jPxrOePyZRl2Hq1qPOR/O1D9wROk6cKO0yo7SJiJJJiCSaTudqrUEalXCQearR1PpsDWzHaO053SEbwlbTgM+cp8PvpX0q2DUkNm51agoyR4p/FGnTiYgadvP1mQhGAW2yAMak6h12JMe6lTXaexUAft1rPMFen5kUS1xJlfsXFus/qOpVn3HpSaMV22BuTCU27UiWGVJggoKRzMmCQd9s/Kllmm7t2ktpAetwoKS2nSFoTqJCP1wBtucDnRyngPaUhO260iT7zNdbXCFz3awuCQdJnrIkT8qEsWOTtOjboHd7S2zhhxxbSgRKXpTB6E5FHJakS2ZBzKcg/CsXTrIDiUOkHYwZ/V2Mcto5UsPALcr1ttvW6kzC21qTpJJB+7XBUAnODnpmqqU41wxHuOkrcAwtQFdSYf0klWhksXadJUS8ktEQpIjUnEeIETvCuldU3lhe5qZThFnblx5pds0SyltSVwpOttaSo6zMl7BBScDB5wGv2FgqQsWtulYVJIQJISDOecAUv4FesgrSu6tluLIIQhxKtAQVHRAOV6lalK5iBmCS3ZayCgSpOpRUM+XLEGdq58eNV7UdDs4fqnSDPVW/wDiJT8U/CgrrhVs5ldrbK9o+JpJ6ZnTO84nE0w7lYIASoD8sZgcqhaY3BBMDP8AGqLBCrSBq7sUNcBshMWlug6TqOhUFIE7hXltyoFdpZwoos0pb0ggqfdRIEggAK8Bx75Fem1YiAUkQR1B3oc8OaBBCVK0wdKlSnw+zIiSB0JqGX07dOI8JxYC12btNI0t3CUKAJbNytQyJyCTG/I1x7PWewaeR5ouF/tyB6U0LkySdiPXPUdPSu8wcGrxxwkt1uCXIsXwG3UNOu6BIjxXTufLcHfyqWuzloCApgLhOkBbi1n08TgMeUUxUgHz6zUp1DnjoRPwovBtpXAryOxZccHWB3bTrraVkJ0OMh9ttKQSCkwFJ9kYKiJIwalNrdtJ8KLFyPxJW5bKPUhIESSTzFM4OcJA8v25qSsjaP8ASKWOBp7MOryJlXV+Jm2CgNv60lyRGY1BZ36gVDnFXAfFaut4BJgwYmcoKMbbJNOe/UPymJxEVzgUsCNAUnKVLzpVyIiPlyrTxzcXpZlJCJrirkqOq3KdZCgHvEI6JLIkRzUTnpVh2lt9AUTpxmQoQZ2Azq6yIFE8FcU7d3q3UNqcSllOpSQEhQT4ggHXCdUxOcmnCr1W2lQ/wlJHuBI+lHF1JcMEqT3QmZ7Q2h1f1lkx+GYjkASoDMmi2+LtEajcsiPa+9hOOpnf31ut9B5o1f8AmMxP+YthPzrO4tUYK7S2Vz1aE/Sq6ct9mLcStvfsGAh5gzt96n/mrdSxMBST6KB/btQTnC7Rft2jBkZIBTI8wCRHvFYt9m+HxAtQ3k4S4tMT+UhRA90VSKyJcINoZ6FE7bZxnap7pychXwNIR2atEyWzfBUgQm5JMT+uI+PWpe7LokAX962ApQ3Rg5O6Up6gb0HllxpMkmPtB/KZ9KzIPkJ2Bx+2TSVrg5BgcYvjmIK98x4YWAfnW1xwlYOkcSvATmdIOnplS8Gt1H4C4+RmNZ2HmCYEecSTG/IVsyVJGtRCW0SoqWYSkQQolSsRHWlH6PqgTxO/9dKB+yIqjvZtheH7riL8EKAccToCgQQdCU6VQRMKBodRvsLsiezdwHLhy6aKhbNoWxbOQU94VPFx5aeqdQCZ/Vxzp0b9c5Uoz1k/CRS5dtcknRxJyJJCXbZtQBPJOnSrHpWKmLwYFzaqMmAplaT8BMUIaY3qQHux0m/cIgkn+elYreJAJS3Od0I5+eml6kXoO9ioxzKh68hFULt8IC7FtaY8S27hPySf30Hlx/wKhi4lCjpU0yZA1AtggR0xBpbdcEslnUu1tlwRnRG3M6SMfwrA8UfQkauGXh0mNaClWOcAftNZntcykjXb3zBEyHWYEbe0CRg5+NDVjfcNBieCWadRTbJRq3LcIx5wmfiSaq/wZggIQ7dshGsjS5MFZlUSJyRO8Vgjj7KlJSl5khciJUCFDl4kpEbnfb5sEXbSjAW2MwFBYUPLUUk6SRnNL/8ADuapAbvD7sEFriywJ9l+2bUkYOCRy86gDiCUrCnuHE5KiUOpnzU3tMnYRM0zeYUMEZieRkeXUelZuKIb8hG/r0I+lO8CauLA2+4Fa2/EUqK+84cnWlIISXYxmQnVKZ5wfrU0a6iDlI09CgQPltXUV6eXli6y9zbtL8RZZWQZB7sDPqOu3voVPZyzO1qgJnGgrTgeIGUq6mI8qLJEbwBzG2flWLiwACVL0yAAFKjJ6AwBJ9Kj0sbXCKpyBj2ZtdPsON5JnvTg9RqmPjVWeDpSoaLi8AAyQ/rTJxsQQcCYnnRsI5pG/PPzMkVcrE/QAUPp4PZDapcAjtlcJUVpvSpMYbdYQZ/zp8QocO3BfDC3rdtRTKNDayXMGVIKyQAkjSUxvzyBTQKmf5/n+FC39ii4bUlxIJAKm1c0rSZBSd8kft3zWnFqNRlQVzuVc4VcSCeJOpg57u3bBMbZI5VqOGOASeIXKuoU23mfJIFYcEvXJNu+Qp1A1JcnLjYIyoDZY1ARzhX5TR6wTy+FLHHDJC7ZpXFi5zhl1gN8QhOcLYSeWOROJ61sLO9BJFzbLHJKkER79G9EKn+EVoFRM/GqdFbfc9g621uChN9+W0UM/wB4UkzMTMQBj4Vkh+9kg2SFbSpD6T/p1kdM+tMZG4PuriuBMz5CmlF1aYNQvc4jcz4uG3B9HmYH/wDSuRd3g9ixbB1ADXdJEDzhO/pNHqQRBIx51PcpPLzptUlsmCldiuxXcWiFhdo4937q3FLt3UulMq8KSCE4CTy5zVzx+2Ht963/ALxtSfnsa1dsipR3jbA2EHY+/bGR60ZbsqSMrWJJOkLMRgZzEkJmBjJxUoZZxeiI7imrYua7R2ajH2hAPnI+cVsxxC2P9ncse5xO/mKOISonWNW8k4IneCIM86HdsGSFd5rU3AGhUFIjA/DqI9Tmuh5Z37SVI2QkKzqT5FCx+8j4ipXYucgpR/wwfinFLLnszw9YSV2TME4UklJJ9xmgVdjrSfuftzIn+7uCEjzg/sptc12NsPAFA+JBTHM+ZEYjruRUoBKsAGBJ+JA39DnFLG+AqAhvid8kZgLCXRGNQOqSZjrUq4ddz4eJiOQetkKT5ZEGB1O1K3J8xdBTRt/R6oA8agZgRIg8iJM7RmmLFqsISCmIG0RAkxPu615+8+0IUrv37gIGgJVaNtoAOnxFU6lGZCkqSdt4rKw4Pa3RUU3VxcNgKJP2tyVZSPFB8O5xAqEZKLtMdytUenFgvcAjPIx8eRrH7MvbwzP039kgfI0l/Qzh4MqQ6SPzPLI6SZ5VH6HcOmPs/XHfOJEnbEiTVtc69olRHoYWR+Hc88c4wR6c+VU7he0CJHOD6xMUsT2Q4eNrZwH/AH6yOW41eVZfoxw/Ollackkd6o4II57ZzQUpd1/gHQ7DR5A8sVBaM4B9w/dSNvszZjSC1cxuVNPLGfPIESelbDs3bJ1p/rqTP/7KpIPXBHOtrkn7RRz4x+bHkf8ArWged2lZnfekLnBmBEKu5iNX2gkgEicaY5dKwb7NW5WJcvdRIj+sYVH+X9madV+qO4D0bilqEKRqI/M2DI5bp6/WgLjhzKxC7NhU7y0NvOIoK44GwFFKnLsDmO/jB2Ps7yOnOqjgdkfuwu6XBO9ysfMAEigtN04GpmzHZ+1A+7Q5biRPdPqbTg9CSBS9viwCktN3C71BcILSWwXtIJGptYhCkAxOrMUcxwKzTMWiVZ/G6tfyUYo5h4JTpQgNp/K2lAHyAmhKFt0q/wChv5PLXdncrCkuNXQJHhccaJWPHOSNacDwwBz5V1emUog4UqfMGfkqupH6K99dB6nwK3+LLQfvrG+SNioAbFRJg6tpAyCNxjFcvtMzJJYvNRIhCmgnWpRhISSrSpRON5zTsPESUkjPnmq3jIdSULGtJ9pJ59DO4IiQaj0ZJeR9dsWNXt4v/wDGqaSUyC8+hHxBE8hjJ61YqvcK+yWyjBE/bBgehaA386xXaXNukqZeD7Q/urtSipMkCEOgExnZQNEN8aZBCXwu2Wdu99g+jiZR8SKZQXF0w21wQhy9mPs1tjo+TmJyQiK0fTeKTpLFskGQT3oJg7x4hE7Tvk7Ua+8EifTPrtBG9US8dqfpTe2oLfdoCe4fcrLZLrCC2VKSpCQVEryoEkkKBmDMbVcpv0wCbJwE5VrKT6ZKRqo1J61bRmdWQZGNv30FhcfbJmc7QuVfXRjRZtuEhUH7QkCAY6nBI3FaWl5eEePh6h00PpUCB6oB+FGobjE9dx1qCkZgTiARjTnPyoxhkrmzNxAxxBY1d5YXySCQNLeuensiY86Hb402JJZu0JGSVW6sbxtncHEcqatW+ohJUtESQUnPoOhrmVEOxq1uL9lRGTp5gkSD74op5EbYUudrbRMhTjojcFhwEeZBEhPmaoO2VgcfampA5/8AT5V6RN06AIWQNiJH05GuXcrPtaSDyKQf2U8VN80K2hIjtLZn/wASj1CVkfHTRbXFLdZ0puGSemuMR5gdKIUy2R4re2PmWUH9lYO8KtlkFy3YMAiA3pBnrBzTa8y7IFwNrB5DqdTTiFpBIlKhuPnRAQrpPLGfpSsdmeHgBItUpAJMIWpImegIFZI7N2eoaEvIJKlHS6Y29MY58qLnkS3iD7Q65tghPeOpKUpxzAAOAYG+SNq2IUYAJUdIkcgPL1pars+3nTdXqATJHeBQnzBEkeU1s5w18ghPEX0jzbBn1JJ+AqTlNtbMKSCQmN4H8/Cq6Rnrtz+sViu1vJ+7u2DjZ1gEfLT9RWWriLftWtrcDPjaWWztjw61yZ9KaOWvIKDUOLBkKO/skTHmkSIMUvuuAMuQrLbg2uEp0LJkSNTZSZOdwd+YoK+7RrSoNJZbYeIT4ruUN5OSFT4ugSM70X/QvEVKJf4olo76bZhMAH9Y+KhN45bbmVrgxY+2JUpLRTcga5t7j7p5KUmB983LagRkahMHOZrQ9oLTxIdWmzdTGpq5UEqB3wRKVp/WB+Fd+i9uQrvnXrgKOdalmfUKWQPcKORY2qU6UWdvpH50BfplVLDqrjj5C6ME8Ss1zpvbQz0uE49xoxOg5C2lTAnvAQffMfSg18KtFZNoyCMEgKH0UPpWLnZ+xzqtGp6wT8yTVk8j9yQu1DVVuSMJBBwS24Dz5jPOocYUndJHqIMeskUkT2ZsDsy6iZPhdgfDTUq7L2yUq0OXSMYl7UPpSSm1dRBs+46WlaDJSZO8jSfiRB9xofuXFKUSkiSNEYTPuNLh2fRJAuX4IMTn3mDHurA9mmwmPtd1vzWpHWMg491FZW9nEOmPkaXVolTZQAvvFkBzUcRzzy8qDFg4pQHdOAqOnUUkQeRE8qwT2eSlKgm84jByn76Z3kSchIx5/OsbjgbQkG64ioCTm5WRBIAIEklXkYjfNJkpmiejctHZgoUVJwdImcDpQjqSknUCI6iOU15xvgzA0hxV5pyBL+0mJWY9nM9R0xRyOzNppCkLutJg6ku+1GUkkpyY65psWXbSlYdKXI2UyswdC8mBiZOegnka6kquB2ntBV2JO4fz/wAEmupm8nj+xaXk9Mq2WPwqpbxK+t2TpffCDhQQkkrMH8qZUd9ooa07LMN+JD13qTlMukmdhJyDH+H41naMXNlIt7Ji4bUZUpMJeM7lRI8ZO+w55rm67unGh0jT+mA8oBq2unEg6irQEAxlI8ahGcyfKibhFyoEKbt2W5JhbneKUcRhIj570N+lrKyU3Ld02oGJW0VCRv7IOBMTQ7nHLdZSG30QcAKwRPUHaklFT5miqsFb4OhElNw8kk5CAEtz1CCTnzo634dd/wB3ehWMJdaT9QiYrSya7w+EgjyIg+mabqt1JjwyB0/hsKtGEdP2tiOTsATb8RHOxcT00EH494PpWXecQgn7G0YByh9U+gHdkT76Y61yNhmN66ZJBJEb1tORXU/6M5eRP+kDiIS7Y3YOmVFJSQN/zFJ3q/6U2o0yLlE9WFmP9GqTNPm31p2UR6GoQ6r80xtqzHoDgbUYvOu6BcRcjjtkvHfpT/vELb/4kit2L+2cgNXVuvYp+9AKYM+GiFlEeJpknf8As0nPw3oddlbne2YE9UR9DQX1HdL+zXEhXEGG0uKCkvuyooS2rWoK5JUE7czJ5Cg2ru6XhJUCFEK9kezgq0aVKKZxy2oprhFrsGEAcwhS0iesBQFWPDGBMNqTiCQ6sbmTkqPMn41LI/UP2qhriuQm1cd0I75BQtalAQk6VAAkKnZIKRMGK3LCukgiR6cvdSdXAbbcm5SVYOl85GJHyqjvZ63J1hd2gkBJh2JT7gKtGeaPayb0scuNECIOo4A/h0qUMxO/T3fxP0pS32eQnUE3V7C1SSXZOx6+tVRwhWpMcTvcAGCQo+LbBJxPMjlTPLP9ou3A17kk458qnSfIedBDhdykEJ4q4eneMIVHwSKn7HfpPhuLJ8dFtFs+uoL391FZl3T/AAGvkLKMQTnyqENxzO2//SlVzxK6ZU027ZNkvK0IdFz91qgnxkt6kmEmMEVa8RxdCwIsJWfAgBaikdSrEpE9ByqnVgKxndDWhTa0h1ChhCxqSesg/XzpWezqkAfYrhy3XnwLJWgj8o1TA9QfIio+zcWkAv8ADzAUFeBXinbb8umR6V32fiRGb+1akCA2wTA2O53qSljnsk7CnRLXFnG1hriTIYWTCLlH9ionYGT92ScDMHypqu0XG0jkRkKxMg8xSJnss2rWb26ur0L0yhR0Nyk4MAyPdFXPZ9pOWHrm3EBKUJXqTv0xtVYyyR7WjbMaLQqTqbMR512RyVHQyR8D+yKXjhVyB4eKXAG2UfxPxFQ5YXYH/eS5xBLcn5iIplPV2NS8h3ek4A/n4VZxGxic5g/w8qXC1vTqi/QcQCW9jEkCE1ztlek+G9YJA3KAM+5uleZL9INPyHF09D76oVzsc/DFBG14nyu7ZRzOw35QW6yDHGAfA5w/SNtQBPxAGRTP1UEvazafkYFIMHpPpVUNb5wcgGTP8+lAtjicQp3h2MFRQoySOk4+dai24pj/ALrc9C4g/Ek0vUhLz+A8dwxNtIyEqTIOkGRvORvvWbyhM5CvOR8D++kdq7e3CnAj7GwGVltw+N2FDkNRSD7hyoxhq7nN+3/ltxj3H99bH04NuCZm77h6XTsIJHI4PxG9dWItLtQAXxBojP8A4NI9MzU1R5494MGn5D+7BG5E9Dk1bAAAn30qW9fAkq4cwoDYou4nzAhXzrIcXuhvwu7GTqIUFiJGxSPXlXDri1uV57j9N0v/AGix/PypReWwXAWEryD4kjl1jeTg8iMRQau0zSB9+2635KZc35+ykiKoO19kP719JMYLKyCCdxCYAoLJiaGqSCXOz1koJKrZuTAPdhTZVKhsUKAGc5xvVRwZCFf1e5umZAUnSoLAEkJBCxHIZnmatacSuLlOu0tUrbBMOPvpa9nEhCZcAkA+KOVSeHcQUoFd3ZtxybZU6RlURrOD4lCR12o3Gk0vwZbF0rv0FKVFi6B2CU9y9kZiVFC1RyketYq7VWyFKQ42+2sagpr7ta0qTEhSUuE5mR1rT9HwqftF3dvRAhMMBUCN0ZIgDGKa8PZat0BFu2lpA20JyepUo+JR8yedBPI+Nv5NqX8ib9L7IGCbkYnNssxtvAPWuR2xsCcPL3GCw4kiT5o+lPhcuyfGY/xc/hFcp4qBC9KhzBAI9/wp7y8OgOS5oTL7R25Cwh5pDgme8UEERG3eQCJ5xy8xXMPhXiFw14fzPoVqHtSSVECdsHAiDmmarZlcBVtbLHIFsYHkNOKEuOztgqSbG1B66CZ9wIpJRzP4G1RrgNcvbYyUXNsfLv0f80bVyL5rIU8wD5PJOOu+KVq7M8P3NjbSOiVf89aI7McNwBYWxG8+L5gmasnkWzVktg9y7Y3L9vj/AM5H/NVE8WtvCTc23iP+2Rj1zjFCXHAbRtsqbsbUZjDYMA+s5odnhzOpATasaStI/s0HHPVjka0srW1GrwNk8Vtjj7Van0eR/wA2edc08ypMpfticD+1Qdto8XSsXeEW8KT9ntwQZBDKfdtgmrf0VZEpK7O0PLLYEGcGOeaprlWyFaRu44gj+1Z5f3qdpz+KcVpqSYhxvO3jTt/qmgjwCwKjqsbU+iAPoeflXHgHDtQP2BiRzAI/bQTzdkYveXjKwLVbrSg8RMOJ+7SgytUzCSEjB6kUP2Ru+9t0rNy0pYLyEyoStpK4aJGoQAlPKZnnRKeGWYJKbRmTE4J+Pi28qyueA2LntWLG0ShBQY6Skig8eRyujDJm2wAkSkcgcTJJIjG5qU8Oc5JUZ2waRHsfYRpS3ctgCAEXCgAPeayHYuzAOh7iCP8ADce+rNTX6f8ADV8j37O4AdSFj1FCSQZUIEjly+O1BL7PwAGeIcSaI/XCwfUE1K7S7TGji2dQEutJJODuIOPhRTkl4NQwBBE7dJ/naCKjRAUUhWlMkmRjBO07bnmd6UcRf4iwjWsWLzeoBx5tlZUhB9pRQIBAjqd61/oU3LRUbxh9tRSoKhSgAn9VChpB5jy3qTzNOlux1FcthLT6DCZkFRSFEiFLGSkaSQFSPZJ5D0rdLXxMqMDzwPgBS1jhruvXbv2/NMBCuvtQqRMYmZ86ly24ooqHf2ekfmQQSP8AIQffNJDPJP7k0aUV2Yx0mf3n91UUYicZ6T9aWKY4wkexw1fLDa1mPPU5M1ghXFCojurTmCO7dTjVkiYB9xx1ro+shw0KoDhcLHinGJwMxiIxt0qGVaSgZI1RJxAhXtGRAwBPnSttXFo1qRw0FKlhBWFA+LcwCY6AyTFbpd4mAM8LTnSVBLi4IyIGDPypfqYtbAcaZl2d1d7xBlqFNoWhcOyFqWsqK9KxKdMnBIPOiLVpKiSkqBSYUkxKfUdDyVsYPQ0Na294245cd/auuvNIQ6lTS0hRbKtKgoK8JgxEAYGKyuX7xtxt8sWqYSW/C6T3gXB8Y2lJTI5iT1NThleNSfk2m+BwSK6kz3F1ZK0WqTOxcXty5+XSuqq9Rie6ZtEvA/Kf5NW72cyQOoMZpB+k7OrT3d1Mx/ZeZH59vOpT2jZJSFNXQSokQWo8XKTPsnrXI82Nvlf0PpkemTduAQFqx/O1Vcu1KEFWqdwQPnXmx2ptEqkG5BkAgtzjPngfuqyOLl1KFd/ZszqKgpRUUoGlQk+FKVmB1jIHWlc8b2dMZRkG3PCbV1WpTXdPY+8ZPdqgGeWD7xzqGbB9sS3fOkT/AHzaF/8Au3NaIcQZKnEqTqSEuNmfaMCRJkYVmZJBB2FYcQbcAbKgRkgqPiShyQkgERMKUUg4EJV0qcpxgtl+CsYdjZlm+1Kl+xXHVpaT15KA2IrgviKZ+5sXB171TXwEq+NVsQrSfASkKWRH4UgJk/4SqY9/KKPt3ErSFDKVCQobETVcc1kjaYJxaFh4hfgmeGNrBP8AdXSZ+YBq39MvD2+FXqeXhLav/kKbhlR5SOUCYPPauUlerJgDltVKm+5JyFK+0iAfFYcSRj/YhX/CTNUHa60iVovUddVqvHwFPQ65+Y58zWv2h3mpfx/fT6Z1yK5XyeaHbPh4ka7md826x9RRLfaS3UYQHVEiUpQAVEdYPKcU6HE1n8c74UAfrQt60y9BdRKtkrbltYkjCVIg70sll8oW14Fz3aQg6Rw+9WeYIQDHoTJrm+NlKSpHDLlGxUnUgKIPkT9KJVa3LRBt7jvNKVkNvJKlQof7UZ5YnaRVF8XcSr7+xWgJ8Xesq1IhQ3yBIO/uqDlbpjRsF/p851cOv0kZjSmY9SRWa+2DAwqz4kkdSyknpgBUn5084dxJNwjvLe4KkgkRsZG4jnHlNEp4k4B7Sum+1dKhkfDFk9zzSO2tgqElu6Qc+1bmU557+HfnU/pdYCdTsROVMlIPxGfdXpHL9zmqY65qi+Jq2kemIP7qdY8tBdHnGe2PDnFBCF6pOVEaUgQTuRG8cuZqzPaW2UEGWFbyEuDedhOIjVmJwKfh4HKktn1Sn937KzWpuf8As9udxPdp/d9KV4s3agpwF44xancoG25GDGOZgTU/0hbFQSl61yYgrSCDByd4wPpRT9rZqMLs7dWNy2OswCB1rBfCLBYhVhbEf4P4U0evW8bM9Jqvuz7KmVDMqSUmCNxmPFkY6T0qbhQTgrbTsYKwImRBPWJBigj2csB7NslkmYWkzBiPZOIpW72bWnQUsodwSFDR4hiZCvFPuxmlnnyQf3IZRT4PRs3ASQvvEiMk6gcbkiDnaI8xSK24W0pXeIJYelR75snSQomErQMEEGava9mQSVvhAhJAAAUuYEkLJhO0j1NFv8DaMbkDI1pSo+6Rymk6rybpUBxoGV2hCFhF0GkSdCLhtYLaoH4xILZ9ZHnRqbxs7PsdJC5/+VZs8GTqSoPEQB4UoSgEjJJBBBO8mqOdn2DqlZJUIktoVvuOXxqkMskqUWwtbchSVjH3zRPkf+tXbkjwrkTyOJ6biaTXHZlorCiWT4gSk284Aj8x3+FDt9kW1e060gTgJa0xJ2J7zzB250Zep7Sixen8nonbZzPgVGMgH3bGsiztqC07TgkE/E0ka7CMIUoIfebBIwl1afPMb0Qvgdyg/c372mPxhC5/1qmhqt7xMo9mMXlAnlM80z9RUGIKSmQdwUSCPQ0ALTiI2vWF5/EwZ9JSoioSxxRO5s3Z/Nrbj4NkR76dzxtboUNFsxM9yjnjSf2ExHSuoAO8Rn/slmR+rcAf8QFRSKPp/JtTPTDiL0+3UniTvNSvjQIOa0IqXSh4QdTCBeLPtaD1kD5yKAcSw6VywydBAnu0iT5RuIrVI3qjqtORikyY48pFINmCeBWn4mAPxShSkGfQGD61COAMp090/dtQdUBzEzIkEDVnrRwSPiJ98VwSIoRxRrcZzaE/FeC3akDu7151EEFk6GyoHBhaRPuVg14W+7OIb0ti7urMgZRcyEhJONK2/Dzr6hpzNbW33yS26AtH5VAEfOky4Hijqiwqd7HluB9gU6M8QvFEHCmHTpzywY+lEjsw82qEcWukRpyogiSSD4VEycAweQnyqe2fZm1ZeQplstEgSWnFonf8qh0rwPCe2V6m4QgPEpDpQNSEKOmDiVJJ57zUozU+G0BJtWfRv0ZvdRV/SnemFDS63CYKSMhOAZzMTirs8Bv0JgXduuRkrW4eWYzgU9eQNKSBExt6ChFHaux+l1fqZNyp0KlWHEEgAG2URGkh3eOR1JMyPjWqFcVEf1K2XGAUPqByZmDgbee9GoPiA9frV3nVBQgkYqcfTycq1GctgNN3fNnw2DkgbpcBx0GoDY59aHc41cIRpXYPNFZ0JK3J0pCcwAo4AmBjJpqy+opBk1oTr0pXkTPv6joaeeDLV2vwBT7HnCFvrSi2QbNSiYdSgELRAyc6dcAqCh0imNxwy+mU8QbSropgr9c48vnTddsloeAQSMnc/E5ihVqNH02HK7uQ83HakLX7HiZ8Ie4etQjVqbUjMbYUd4PLlQ44dxMHUW+HqwZAcWBEAgZbMzTlob/5fmQPpUsOEok/u5V0dHJxrEckKnVcTR/4G1XiAE3WT7igEicZqDecTkf/AG1k5IOi4B5nEYVgiNvfToJkGcxEVmlw4E46UY483CkLaAft10I7zhz8wTCFA/PlWDvaBKDC7K+aB/EUJWAT5BQMelNHllEFJIMjzGfI4ou3eVEhRBxsazWWL+52MmhXZ8StnVju30pOrwpdBQdoEFcA7kxmmDto4ifDAGdRMA+/nJruEWDT777TzaHW/HCXEhQEkTE7b15Psr2Ss7p99D7RcQ04UtoLiwlCQMBKQoJA91QWffdWM1vsP3b1sYVcMhXTvEzt0Bn5VBuW/wDasz/vEj6maJX2F4anWRZseHbwz+Gcg7++arddiOHgKItWkkRBSNMSJOxrL1aTrSFYzNSUblaD6OJMesK3rRDClQUSqfMK/efiRWbXYqxDKSGMkGfGv/mry/Huz9skp0tDbqT9TT/VXKqBpZ6xy0WPaSFTyyn5CZqjmrYtrHTP0BxP8xXyu6dLX9mSmNox/wBaVo7QXWtEXDo8JOFkZ91WlkhF/crE02z7GjaDrHmYgj3GAfKPTpWZTHMx/h/cTXz/AI32lvGmQtFy+FaQf7RR5dCSK8/wn/6hcRKwDcahH4mmz9UU0PUdkgNUfXwU58UeqSPnEGrd3mZ9+k/ur5wnttfZPep5f3Tf/JR9r2suymS4mfJpsfRFOp29haPdAee/QVNeQtOPPlCVa0yZ/u0fTTFdWb+T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776288"/>
            <a:ext cx="2809875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868" name="Picture 4" descr="onion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95401"/>
            <a:ext cx="5112866" cy="2971800"/>
          </a:xfrm>
          <a:prstGeom prst="rect">
            <a:avLst/>
          </a:prstGeom>
          <a:noFill/>
        </p:spPr>
      </p:pic>
      <p:pic>
        <p:nvPicPr>
          <p:cNvPr id="36870" name="Picture 6" descr="http://www.microscopy-uk.org.uk/mag/imgoct11/06oct11w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900" y="3114675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Nuclei in Liver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1.gstatic.com/images?q=tbn:ANd9GcQV0J5-WE1L-sR5AuqEg6Dd4GFRFcxmBgQVxgzVsuOmn_9hGvEx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27" y="1935480"/>
            <a:ext cx="558214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Human Cheek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ontexo.info/DNA_Basics/images/cheek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11" y="1516380"/>
            <a:ext cx="520037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Animal Cell to NOT Have a Nucleus?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encrypted-tbn2.gstatic.com/images?q=tbn:ANd9GcRVsw9q_W93QRsn5g9M-JiuuRpKgcaA3e6RufqkCYIR7TKf5x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9777"/>
            <a:ext cx="7086600" cy="46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Chloroplast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Captures energy from sunlight and converts it into chemical energy </a:t>
            </a:r>
            <a:r>
              <a:rPr lang="en-US" dirty="0" smtClean="0">
                <a:sym typeface="Wingdings" pitchFamily="2" charset="2"/>
              </a:rPr>
              <a:t> Photosynthesis</a:t>
            </a:r>
          </a:p>
          <a:p>
            <a:r>
              <a:rPr lang="en-US" dirty="0" smtClean="0">
                <a:sym typeface="Wingdings" pitchFamily="2" charset="2"/>
              </a:rPr>
              <a:t>Found only in plants!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338" name="Picture 2" descr="http://micro.magnet.fsu.edu/cells/chloroplasts/images/chloroplasts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0"/>
            <a:ext cx="3810000" cy="35546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Chloroplasts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0.gstatic.com/images?q=tbn:ANd9GcQkOaD3jGmeJUOp8arybHhwe2kuXB7k9tmG_XLVIfzxCc1hzy-m8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038599" cy="2759709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RcbXBwlmIGBPGGA15qLH7XXKz04JOwUoz-aGkAddWNQlliRpeA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4027958" cy="2895600"/>
          </a:xfrm>
          <a:prstGeom prst="rect">
            <a:avLst/>
          </a:prstGeom>
          <a:noFill/>
        </p:spPr>
      </p:pic>
      <p:pic>
        <p:nvPicPr>
          <p:cNvPr id="1030" name="Picture 6" descr="http://staff.tuhsd.k12.az.us/gfoster/standard/chloro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828800"/>
            <a:ext cx="3733800" cy="34379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Elodea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botit.botany.wisc.edu/botany_130/plant_cell/images/Chloropla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59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assconnection.s3.amazonaws.com/805/flashcards/1102805/jpg/elodea_fresh_water_400x1348097447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96" y="1792596"/>
            <a:ext cx="4228704" cy="33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2.gstatic.com/images?q=tbn:ANd9GcQt87OPRtlDOOYHsdEY3X14pwvzJjbCvNYftlxmoE3ZEu972R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8" y="3467721"/>
            <a:ext cx="4543670" cy="339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Lysosome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Filled with enzymes</a:t>
            </a:r>
          </a:p>
          <a:p>
            <a:r>
              <a:rPr lang="en-US" dirty="0" smtClean="0"/>
              <a:t>Digests lipids, carbohydrates, and proteins into smaller molecules that the cell can use</a:t>
            </a:r>
          </a:p>
          <a:p>
            <a:r>
              <a:rPr lang="en-US" dirty="0" smtClean="0"/>
              <a:t>Breaks down broken organelles</a:t>
            </a:r>
          </a:p>
          <a:p>
            <a:r>
              <a:rPr lang="en-US" dirty="0" smtClean="0"/>
              <a:t>AKA… Junk collector, trash collector, garbage truck</a:t>
            </a:r>
          </a:p>
        </p:txBody>
      </p:sp>
      <p:pic>
        <p:nvPicPr>
          <p:cNvPr id="13314" name="Picture 2" descr="http://www.biology4kids.com/files/art/cell_lysosom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91000"/>
            <a:ext cx="213360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 Important Terms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Prokaryotic cell: cell that does not contain a nucleus or any other membrane bound organelles</a:t>
            </a:r>
          </a:p>
          <a:p>
            <a:pPr lvl="1"/>
            <a:r>
              <a:rPr lang="en-US" dirty="0" smtClean="0"/>
              <a:t>Bacteria</a:t>
            </a:r>
          </a:p>
          <a:p>
            <a:r>
              <a:rPr lang="en-US" dirty="0" smtClean="0"/>
              <a:t>Eukaryotic cell: cell that does contain a nucleus and membrane bound organelles</a:t>
            </a:r>
          </a:p>
          <a:p>
            <a:pPr lvl="1"/>
            <a:r>
              <a:rPr lang="en-US" dirty="0" smtClean="0"/>
              <a:t>Plant cells</a:t>
            </a:r>
          </a:p>
          <a:p>
            <a:pPr lvl="1"/>
            <a:r>
              <a:rPr lang="en-US" dirty="0" smtClean="0"/>
              <a:t>Animal cells</a:t>
            </a:r>
          </a:p>
          <a:p>
            <a:r>
              <a:rPr lang="en-US" dirty="0" smtClean="0"/>
              <a:t>Organelle: specialized structures found in cells that perform a variety of jobs</a:t>
            </a:r>
          </a:p>
          <a:p>
            <a:pPr lvl="1"/>
            <a:r>
              <a:rPr lang="en-US" dirty="0" smtClean="0"/>
              <a:t>“Little organs” of cells</a:t>
            </a:r>
          </a:p>
          <a:p>
            <a:r>
              <a:rPr lang="en-US" dirty="0" smtClean="0"/>
              <a:t>Cytoplasm: fluid portion of the cell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Vacuoles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r>
              <a:rPr lang="en-US" dirty="0" smtClean="0"/>
              <a:t>Stores water, salt, proteins, and carbohydrates</a:t>
            </a:r>
          </a:p>
          <a:p>
            <a:r>
              <a:rPr lang="en-US" dirty="0" smtClean="0"/>
              <a:t>Large in plants</a:t>
            </a:r>
          </a:p>
          <a:p>
            <a:r>
              <a:rPr lang="en-US" dirty="0" smtClean="0"/>
              <a:t>Only some animals cells have one and they are small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2290" name="Picture 2" descr="http://sciencecity.oupchina.com.hk/biology/student/glossary/img/vacu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935344"/>
            <a:ext cx="2994843" cy="3922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Vacuole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www.franklin.k12.ma.us/~allenc/014E2A6A-0066418D.16/vacuole--plan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781800" cy="539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Mitochondria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13960"/>
          </a:xfrm>
        </p:spPr>
        <p:txBody>
          <a:bodyPr>
            <a:normAutofit/>
          </a:bodyPr>
          <a:lstStyle/>
          <a:p>
            <a:r>
              <a:rPr lang="en-US" dirty="0" smtClean="0"/>
              <a:t>Convert chemical energy stored in food into compounds that are more convenient for cells to use </a:t>
            </a:r>
            <a:r>
              <a:rPr lang="en-US" dirty="0" smtClean="0">
                <a:sym typeface="Wingdings" pitchFamily="2" charset="2"/>
              </a:rPr>
              <a:t> called cell respiration</a:t>
            </a:r>
          </a:p>
          <a:p>
            <a:r>
              <a:rPr lang="en-US" dirty="0" smtClean="0"/>
              <a:t>Makes ATP (energy molecule)</a:t>
            </a:r>
          </a:p>
          <a:p>
            <a:r>
              <a:rPr lang="en-US" dirty="0" smtClean="0"/>
              <a:t>AKA… “Powerhouse”</a:t>
            </a:r>
            <a:endParaRPr lang="en-US" dirty="0"/>
          </a:p>
        </p:txBody>
      </p:sp>
      <p:pic>
        <p:nvPicPr>
          <p:cNvPr id="11266" name="Picture 2" descr="http://t0.gstatic.com/images?q=tbn:ANd9GcSkx3ALchPIhdbiWMy7GFS_oBaeS4XnYfWn5vtHWJitqShDSX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01860"/>
            <a:ext cx="3276600" cy="3456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Mitochondria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www.cvc.u-psud.fr/IMG/bmp/mitochondri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362644" cy="3657600"/>
          </a:xfrm>
          <a:prstGeom prst="rect">
            <a:avLst/>
          </a:prstGeom>
          <a:noFill/>
        </p:spPr>
      </p:pic>
      <p:pic>
        <p:nvPicPr>
          <p:cNvPr id="38916" name="Picture 4" descr="http://img.mit.edu/newsoffice/images/article_images/original/20121019133939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14598"/>
            <a:ext cx="4343400" cy="4343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Endoplasmic Reticulum (ER)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</a:t>
            </a:r>
          </a:p>
          <a:p>
            <a:pPr lvl="1"/>
            <a:r>
              <a:rPr lang="en-US" dirty="0" smtClean="0"/>
              <a:t>Smooth ER: no ribosomes</a:t>
            </a:r>
          </a:p>
          <a:p>
            <a:pPr lvl="1"/>
            <a:r>
              <a:rPr lang="en-US" dirty="0" smtClean="0"/>
              <a:t>Rough ER: covered in ribosomes</a:t>
            </a:r>
          </a:p>
          <a:p>
            <a:r>
              <a:rPr lang="en-US" dirty="0" smtClean="0"/>
              <a:t>Assembles lipid components of membrane</a:t>
            </a:r>
          </a:p>
          <a:p>
            <a:r>
              <a:rPr lang="en-US" dirty="0" smtClean="0"/>
              <a:t>AKA… “Assembly Line”</a:t>
            </a:r>
          </a:p>
          <a:p>
            <a:r>
              <a:rPr lang="en-US" dirty="0" smtClean="0"/>
              <a:t>Eukaryotes only</a:t>
            </a:r>
          </a:p>
        </p:txBody>
      </p:sp>
      <p:pic>
        <p:nvPicPr>
          <p:cNvPr id="10242" name="Picture 2" descr="http://t1.gstatic.com/images?q=tbn:ANd9GcSHvnizLc0Sn-GEeQQwd7Lgt9Gr2tGuTT02XFl6CTtBZo376Oaj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958" y="4038601"/>
            <a:ext cx="3764042" cy="281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Endoplasmic Reticulum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62" name="AutoShape 2" descr="data:image/jpeg;base64,/9j/4AAQSkZJRgABAQAAAQABAAD/2wCEAAkGBxQTEhUTEhMWFhUXGR4YGRgYGBogIBwaHB8cHBsgGh4eHSggHRwnHhodITEhJSorLi4uHR8zODMsNygtLisBCgoKBQUFDgUFDisZExkrKysrKysrKysrKysrKysrKysrKysrKysrKysrKysrKysrKysrKysrKysrKysrKysrK//AABEIALcBFAMBIgACEQEDEQH/xAAaAAADAAMBAAAAAAAAAAAAAAADBAUAAgYB/8QAOxAAAgECBQIFAgQFBAICAwEAAQIRAyEABBIxQQVREyJhcYEykQahsfAjQlLB0RRi4fEVciQzQ6KyFv/EABQBAQAAAAAAAAAAAAAAAAAAAAD/xAAUEQEAAAAAAAAAAAAAAAAAAAAA/9oADAMBAAIRAxEAPwB2nUcCBEbX/cd98FpVmklYFtwf0xlI32/Z9PbHlVlvAtPtI7+uAr9J6iVI/mBUjf7n49MZVzBNWgGgCkxSYJn6f6T2IEm2I2TYzINx2+Y/TjFTqGXNJwCASR4n/q0QffzQY5g4Do+qdPNWmiFxJqarLqAGxBngj++FM0wy9IqoUFoAG21vXSAI4xU6PWeFZzGsSRzbexv8Y538T5oa2YEaY0Eu1tTEatuwsTgA/h7Ma6j1KkyJBYwQWPpwCNvjF/qufCZdanhMxuAqzyOZNtsI9C6fFOU8rMSY8TWL7FW/pPtwcT/xB1dqavTpOPG1BQhWbm0rxJwEiu9RigcQyN2vqYiBAsQBb4xa6Z000qT1J1OxBHl82idvWJkYT6R0x6muro1uIECBDW1H4wy+fqpSqmohWG8ilQpvET9x+xgJeaqq2a1BoA8u8fStyD/VqYj4w7ScGIAkCRf+USJ/QR74nZDKzEqjCTczqkSPXe7fJw3TyhBYMgIIiVYje0b7f5wDhkiTbtYT2neP+sZUBEgkwJ/L1/LCjNV1QEJBEgmO5/P0w3TpsSQwvF/jtxgFKmbNhpJ5jdp9v7b4JQfbVN+f19PXDTIALC5t++RtGFcxYeVZMi3p/cxwMAJ64BN/b+/vGPVragxPHB/5wKjThiWB3taCO/thhFM3EAjn45HrgPfq5jgA9uRvb8uML3LQYDd7zA9PW2DI2kEke3qCOMBFDVGr1HmF7bfH+cA1ScKQIk7Taw7+04FUzJssgxPcew740oAiNR9b2/Yt+eCVADMNubDvzO2A2CFpgLxyQfcWt2j0xMz9LyNq1REbGIA782nFLUq2BtxMTf8Avf8A6xL62gVWI76d53id+4/TAVehMfCpgkAKg2O0z6dv746LMUg6wPqiJ9QLT9zjk+nK60xMkFaYEiR3N57frjqKtQ04uZO4H5SfS/vGA4+tR8Kq28GxF9xc+5vhpjJAWmLDdhY/OGusgVCCAbd955sfffE+nmCCy3Edr3jj4GAMaLEhmNidhtO43F4+MDXLhrEmO0CRza0/3wenUEWmNzbntB+MeVKJmdR9L9/364DSlYEaQIvM78XHxjX/AFYYkREi3v2+8Y8rq1wL8x8cD7YTylAqwnnjv9x72wBaqSbzJBkEz8/841RCeTBsOIPY8/fB8ykExwIN5sfXe9vvjDmdPBJGwESfftbnbABo9KLyT39P3vjMCXOVDf7RpFvm597f3PmAbPoZO8C3b/OF6jgC/lB5n3jDCsCJ3id/jbthessjj5H7n3wFr8MZAVLk2ADTxA3v3Awb8RKfF0qo0EQr7yTEkmbC4jDn4VaaBkbkIw/2mRxsJxMztEU6xSmpWmwDMSWgLT3ABseLjAVaQfMUqbBVQqGVQRu21jwpib4krladKpVpIykRJEyEciT5jvt2w5+EaorK8nUuojyzYHcj74m9VTTWZKaxTCaRI+txy3MgiJwF/wDDY8SkQdS6LjUoAj+XTAgKMTPxNUdn+ldQBIMAETAUE7yJ/P0w90Pp9RKX8R21WlS2oCORA2jvODdSyEqIYhoMFxvPrFxzgJn4VyzpDhmXWxLJIIU3HodNu2Dfi5yaOkQSWAMekkxxFsTeg06ozBVZAKOCHv5wR5e8iSI7XxX/ABZ0/wDgSSYUqSO3BIjsD+WAk5OqAi2j352JiL4MryxaRJ4/xxHrhHLnVTXgi0zIm/5yDhmnUkeRT3JA2+cA282km3Bj7ffAKVYGbwOTte8xbYYUWmxkCeNzt2w4yAASWJIg/Pbj5Pr2wHprefSLkkj0MSSY43/PGxAmfQnAgmm4B3mTwJnf98YOwXfv67Sd4OwtgMDem+5MT+/XA3qAbxAH5z9u9saVwxIIi2wI5jn5OEnrsNlgmwg7jY78XOAceCJ2F/j0vbC1WtBje4gtPP7vfBidoJvN+Te9pt29ce+HJ/tHsR/fACq0u5kR6evyAdu+PKFM6p723I22i1sbuVPlMLz/AI9NptjKbx2g7Gdu0fOA20RYmTwIPp/jjE7rQJ0raWYczuIj4Jn4xSNPUbMwjfvPr2Ef2xPytLxM0Fb+Uiw/miRc+kb+uAp5JGphakkrruLWEeU/aMeqMzVrOHTyAalJbS2kn7R6RNsP5ukKc6VkFSAARMreACbjfEoVmtVeqxpL/wDiVRuPQXOwwFUaF8okiCAxO5B5/XEvN9JbWYWeJEmMU/8AWo66tJXzfSwuGMAyPn9cPGv5r6hxGkzE3iB6YDkkLUjLg8Xn5n7wMESuGMBjBAJHE+nO5P3w91GnTuo803Aggg27A/bEHMZfQSabWt5diDvtvHrgK1ZYEiDeLSdsTssxLNN4lj+Z/sfyxlHPwsEgGPLMxtvcxN8EFRSGkiBFpvaOTwecBtVrsxkHmdj5r9rWHfa4wQZaVgmAbn123n++El6vTWLmTuQAZ9JmSMY9WsykpScaoKzM/pbf1iBfAVCgHI+TjML0Pw5WcamqKWnzSYg9tsZgNDuP6ST329YwDNqSCBIuO03tafvg6mCIgza/bYkeuF84DvNgRM+hBO3p+mA6XoFRlpMQ6oZvrmwuSVjmIg4Rz9b+IR/EqEAIBN4gyT2J77XGC57Jo1IPUY6QpgWjUeSZk8QNsT+jZggh2qDyndnPmLSEBZfKQYvOA6HpuVrUyiBl0aR5WIEzIay/0wIxJ/EWZYVncp5KcBRpjUYvxtNpE747PKUiVAKAEiIneIBuYJ2xyH4ryqisrsYdwUjUdI0iQY24N8BX/DudaoygoVDDUZOxtAHcRP54dzlYgMGYQDAJiI5AHe2/riB+EpKlGBHhNKkAwB7kmWmbdsXqaAA0yJUgETvzBN7nAcKa3hpmKZ1VCKnlmQbnvvMfli90/LgoDHiLWH8VneSttICRYgbb98LfiOgQ/iQWTTDaV2AvqJN5n9Dh3o9SQaLbBdYIWBpOwUD+/tgOd6YhH8JpkFjPpsfmxPrOK+UgQONvffvecI56n4eZEHyuAY9fMGNj3E/Pphp640zO0EngenqYGAK2YvHlvab2Akd974G7jyneeO/B32x4KOpbz7C1u55J/wAY1cg/SLbDfn03vgGbkgmPpnj9z/zjxheQbDt+kdj/AIxt4MKBI/USZ9/kDAyx029499twfLHbAevwSRG+0HvhbOzpmJ4tBMdv36YLmWJNgADv+Qn9jHtCidIa0TcTP3+P1wCdOsdIjykG88iOff8AXGHytJO/M2EetsH8NSWF9/cz9+B+uPMwimLnVeP0M+h2wG9NdUlhJ3259PT/ABgNQEATEQL9t/3GFKK1E2ETsJ/dt8Eq5rSCTEbmw9Z9IwG2araVlrwLTyLA/P8AnFD8M0LmqfKWB0rOyiBcxHwfU4iZLKvmfMVbwlNj3G8KOZ77Ae+L2czRVab0WS06wSYKJOoqAJkTE/rgGzSLJURmgwVVrA3vAPHb1xzIolS1NldW0nWgVjLMYJDgdu1sdnlqIKK4IuoLECxnkT+mNnqL/wDWzC+9r3FgDMeuA5KjTLDVVBApmKJSdfbzdx/jFrK57+AHd1BUQYbUYFhfvid1FaiM5I8RSyhAsahqsDbYD19MJ9Nz9FA6lRcQ1vhbbQfzwD6dWo3fxBo5gzMxt3M4zOIHKFTIZSSQYIG6gnnEzpIFMslSl5NwyU7zckGJETf4w11DrqqVQ5dvD2B0wN77gEWPfAe0elJUTV/MpOq39Npnbt98a0+goyMzEhp8wttNjaeL++L2VrZdtS0vKEgFV+l5g+U8jucIZnxFLFY0ncAbciMB4EWnqWnSWwBEfU6g+aZsBewm98Uuos6ZcmmA9RhAmQACDsBsInE0ZwaGdGI0HU02N+Pb0wWl1Ex5lN5mIsfUG8juMAmOmVBc1HBIGrw1MTpAMyN7YzFTL9Rlbal9NGMwHOs3cRvPtG+NM/UBQkegMm8f9f3wB623Agev5nBsvl2rSiqdJI1GLAC5g97Aek4Dr6bq9HRbS02NjH2sYGIeXEEqgGkVFmVFkExawItv6YodNFREICiTy9wJkTfgY86rTSjS2LMIUstyZi5HYEnAdA1dZV1XUV8qxNjHHAN4vib1zpfjanWpUXyaRTtZ+IY7Tz7457L9Ydav8VmNMwKaIBdrSSeOe/5Y6bxiKYZ3/m0zqtvseTJwHJdOzFanoYq4qodFSAIeLEXIExF9jfHaVKq1BYkMvYX9oPf55xI6z08MZR1Ws8J5pIMSdKgG7RziLn8q5VFctqpmS1M/p67xgOlz+UZh/DA0sIcAw0KJHG52M+uObPV2RRUFMk0vIykG6mJI7wRE46j8Mu9WkKgXSrXOo+YOLeaInbEz8U021A0wfKGEAH6f5pO0xNvQYAP4jyQzFJcxSU6lAOnY6SJItsZ4Prjl6uYqvTXwyFqIdWhtrTwbTsb/AJY6b8F9R8MPR0pSA0lSzXqEyXN/S9sG61+HxUQPTC6oJ8OPqUHb7H7nAKZHOFkBIBlQTABAsdURvx+eAUXBPmJgH8jttta2Euj00pqaYJDSSR2sLfltbFL/AE7H05kGRJ+ducA3SYi8yDI7Xve9vfHhUGDaPv8ATvcD5wktdfECE7gsRvYW/X++DZapOoXAkkWNpHP3574AiOL3mTv2/wAY9LCJ1AQTP9vb/nAaY2FryP0j9dseVgf9trGPnfj/AKwGnjEDVJk9rb2g8cYLVYATI9ePb/o4SeIK6hEr/wDrcz+lucLJnSJRL8RNvUwb84BvNUwLtbcA+vv9sTqNBswdCyVB88g2uL2+1/nDtHoL1Rrq1NKrvNiZ94tx+gxVo9To0aUZZS5i39EmwkyJFsBVy9AFAswNJCkcz29h+7YZyuUp0gdWklptpFgZsBGIdXqLhBNOpRq6oBXzLMa5FvpMR6Ww/wBQz7CgMwyhXC6yB23kGJvgJ3Sc/JDFGNNQy6mLXBY2KxErt2gb4p0V8RlqoVbsVJNrqSLwTYDHP5nqwqqr6iohW0yAYabRzN98U/w7mglA00cuT/sC6NVroIjacAwfD1tpfz6Rb0/vtiVm+lo9VWdFGokCLE6fMDvEiZk4LkKCh6ZR2ISVJjd5O4ImN7euLhogssqAAbEevbm84Dm6nQGHhsztqSdUEwwMxyIPrgOb6NWKqadbWFMPSbUZvIg3Itx3GO0rVQRoBkhSdHJ7G/72whTR2q6BS0U7Xm+xJ+LxgOUytN6Ta3p6DchS1yp3DWs0HjjfD5oVHFJ8vXRqVgQV3E3Mi4YDb1GF/wAQ9M0VUqKtSCwDsSW08KT2sSJw7Tya5Z3fVCEedAJMgEBp9rYBPN5J6TmJZRH0xtuNQiD8YZoo7kuFIgR/yOLDFVQaisgDLqSVI0ydyIBvItbHO9Nr5jxaUNVI1qtQMFggAlg39JGxHaMBWXps3lxPzPrcfHxjMVs5WEjSABpHMfb0xmA5XMfhwq0M7ECB5rjiDYYq5HNUMumlngzBK3sDxHrONeuZrxWoUabjXUGpyDKoqm8e5MSd8V0/DdFdLCmCVH1bsdrzPzgAZPPUap1U6wJYaQCQJm/N9Q24ww+VqFm06dYWAg2m2+Ncx+H6RPlUq1yBaT82gYQpV6mWZqbnUrA3m6g+u5+9sBO6nkjTrH+EVp2bxLn+IeVvaZNsHpOlYhawOpYupsUm7egmPtgVEVUdabVGqIFXyhDpI1HUQWO8EXOEc4XpOGm2sKBMSp7jYgAgge2A60ZJFWhTpFDSQ6mmHYkyIE3EyfMO2Jmf6HTI10lCFQdyYEHdgLzHGEej/iOC5OvwyAoYgQCTfy78732w6nWKLs9LW2qQxtOpTa28gzfkYCdXzEU6TIzCGGsoxWd7xuQZtzi90WujsWBYwCjK8AahPmUbmZifTHP9VTWRUpljTUsjkL5RYkEmbqDM+2B/hZVpNrK+cgASQdV5uRtO/wD1gPOo5ZqQpq5QuZdComIbYiLC/O09sUOhdVaajVlnU8ISQBBjtt3+cP8ATcjUFV6jwirJ0hiQwa5JBEyOIOEMyDQ0xTL+I8FIvcyLe3OANUyq5vVVKGkwsKyMCjiYv6g2j9MIjpeYRiEqF9NwZAA42IO1+cLZvLMlg1WnABALLC6fP5Qu/bab4MOr5i7FkaA3kI0gXlSZghh35nALZmlXsTRZtMgkaZ9djtInGqDMMY8FgNxIJMfJXDfSOoMK4q1UBmmFZlP8wJP0hiAIO+/3w9W/ElMP9FUgyYIIjSRaN/NBg+mAkBc5dvBlRvtYe2qD95wTMUszbXSCCY3WZEf7jFj64ardYqszNSpsrECCwLKVN4Kj6WBkT7Y2z2c/iU30XWAVdrTfUyrww2E4BGn0epJd2CKPMx1TA+AAN+84prlqNLy0qlJWIBOoyHUNDTHtHpecS6tSpmIWqzPc+WmsEBiIDtOn4xrR6ZWJdURaIE6WMNqPY8mRO3OAvVeq0Qz0y4OjzHcAAm2/1DbY4cShRdYFIBZuAxCtYD6e1pxw2fyFYhddAsKiwfCmReBq45m4xVy1V1pU6a+IRRIsJDmAQA8n6fUGMB0lRi2hkDgnVHMaTFzztzhivRZ0YOsBhBNw0fBt2gYh5DrASl4QXwngkNAPmJMgTE77nHnU+oGvRWm1JtQCsCGiGBgSRvwTGA2zP4d0qXU6n2TWohYMrcX8skC+xxt+H+n1aCuznz1CSQPpEzBmJv2xS6M38FhUsusiDEqoG25973xJzv4lomjV0q50OANJIaJj5EHAUumK6hvFbzs1lAgARYLzFzc3n0wWjpditwViCZ4tb0jnuMSc/wBWokPDSNILSYAU2kN3HpfGdMztKo9MeIrqboCTOntczeDvgOkrUvMq6YAjz7bzafTEzqxrKNYbd1DEWaJ4FyZsDOKearKGUagOwJFiBPfeL7Y0auL6jc20kbjv7bfEYCJ1rqdQ5ep4ihnaNCmwBsYLbE7/ADgGUz3jURMeIoOpQ1mBm4i+1t5sMPV8prWoarACZDMPKO1j2tGJS5Q1dWYpStTUVYRp+iVBQGbEwTO8YAn4e6rpXwakLUTyqWJhmbzaZNzFxPbFylnaKyGdVJGrykDchT9O51HHLZ2kHHiaWSut6bweREjjcmZ23GPOns6FFXSQwuPLpXliIEli398B1VZmDEUwdPoNQmL397fGMwj0amaVJUIII3CFiJ+b4zAIjNIubRjZXTQbbeYyT8/mMd5S8NkDAg7je1jMY4I00qhKiEhuYGncSNQiYjY82w/l821NTpBIAuqj+2x+MB2AqLLMEBKmLfv88Q+rvSqUnkfQSZYQAFEkg83wk1bMuxKBaflBLNIIBsPL84Eel1WYLWr+LqbZRAFu3HaTPxgE8nka1bKq66vKW8kkHSWEAE2FhOKmY6IHpBKhcMxkzdu+49bTjcV2oOURAglfOZ0xso83r2/vix0PONVoybvdZ0lTIN5B2v2wHE1vw4xquSx0qWABTaYP1DeDsd8J1iqOtPMFVcjStSlZjtGqDz98djnsx4R1I7MWYEhjMd47L/ziVnMv41MkmNbEagJIgHb29cADLZ1lqha4UUQk6okT/u9I/OcL5zIUFKVaaxUrP5F1QSAAZUbHj4JxmcqAa6BYEiAfqLAn+sWtgPR86f8A6WIASSGMkgz5wCfvA4wAq5qVaQLAOIuAxDK07WtAtfAWz1dHVjUAZVKjUoM1P6oMWi0jHR5qsAaaosu0ggi0EEhpmw98CzT0aarTen52VmAcQpK73PMHb0wCmX62dH/yaUMdiokMSLRP0i0H/GG1p0iQgotqK+IwvpYuCsapvEfngFLpaNRWpRYCVDWWzTO68euJebomiVZwyANClSSsgyAoBlbyO1sA8Pw4gKwagKGFBJMTuLkStrT3xpnenVVHlzBRJVVHm+ubrPrbbvihl+vLWUMVgk7qRpJjsRJ3mLYi1+oVllTUmGJ1ERJ4EX5JkjtgKOTyuYpIqtW/iNIIKgieyzeQO0488BDUUOxqs5ZYgQGG+oDY++OeLeanDNUqKfIFmdYAPvt34GDZ8mi48rLUIso3IJkwQDzz7YDqem6AfBAQUxTbUyn6XmWBafKRMxwYwzlwHSQLECH1Akgcm0Rvz3xyOQ6aj6wtKrqadQmF8121EqOw44wyekVFHhhRp+mFJggngloI9wBgOh/1tKkDUJ8q3ZRJgbE+2JlPKDNKlRyLmdVORqQ7BuQQL+4xz5QgVGppoKAA6GloE8AkGO2DZEhDSzNTxUcjTTlVuex2g25GAqf/AOepjX/ErGYAMrut9wNj2PbG1PpNZTOpWp3IFwQLQBFiP1viaOpVw2pGapqUhQ45kklQLM1iNxip0TPCsXYBxDBCjaQAtjIFiZ7XwEnNZWt4zJTpKulhJLMVIYG47Rj3qHS8wJZXlwoCngN/MpM/SRti1Sz9J64FN7sCZUSoCn+YiwN5+cUsmNT6tX0DRYQrTBE3vAO/vgOUy/RswFprFOoHcgnTYLYjURzvvgydFq+RxQp3BsHJMAnTsZAJ9TvjpPxPm0pZcqKZKBtJKyDJEyseuJn4bSr4iWsqhXMfUIJsTsATH2wEzrVJqYCtRNIurNKO0CN1Nowbo/Uqy+KEioADAYxpaAFQkcACcWuuUDUUqqk6TIGqLggw25gnaBxhPJ9GWazQS1XzFDpAgXgRH54DepX/ANSpoFSHHmFNwNNUDuRaJ432xUyOX8Oo2uo7h7hGk6YtCnhdrcxiOtFkDEyVnWACoKk/ywJ7b++GEzdRwhKlSBMMRKkWP5e4wFCuASyxrJMxvB9B22vhJum+KpIkGCto3n2idzfCYzJLyoDWuxkCZn9e2CNRdwyK4AP1/VMTJ0XgGYvgDL0+mtnqVgeysQBaIt6g4zE/OdHquQywBH8+oH8mHv8AfGYAmagVGWqCpKhQQDBABI1E2kTv8Yfq5h3FOnGgSC7KfrEWBtYEH8sb1+psKbBhpYlWB0610HnYXgx7nCnSl/1OohGplS2uzRIMJDTaBv74BrMwjLUbzFRAlosT/N3G/rvi3TrqokgQDr1TsN57x6e2OezeRYWqQwtGkkxHETe/rid41W5ao5UcKIgGV4uf+MB22aZM0IR4IGoDcFTEFl3+OMK9RpOq+HTqGS0sS0ekAwSBbb3xH6JmKlJCDUVjdUVjJ0gWvE3tPthn/XosNUdQ2mSN9tyD2HrfjABzlFE8MamBWaasZa5kk+u25wXoFVfNRYsxkkkspm5EdxvjD1elUNSjLQp0lrXkXI5NsaVs6lNGNKiuqD5rgkD7mPTAK9Sy5Zypqmn4hk+WW8vYkWG2IGZy6O9RavkrKVCiVMggGxiAd/0x1OU6ijhDsziQCbmxkaTf1wDO9KFZ2JUo7fzwJUbCRzzv3wCGRois5XM1hNoVV0G0ESQJ0273nFatUoCp4brTY6S9zMf+pOxPb3xK6l0h6iHwGFUI2ioD5WVh/Qx24tidVy7gfxFqABiQNAcnRyIFgTt3nAdKufUoug6jddII2BOotzA9sTW6tTehoJVqgbUfEAAJM6SJsREetsIt080qYfwymp4AZzYsfMTAsIjc8AYJQyecIZQ1JBspA8pIPJYSbXwDHSclSQmmXptqWWdSDe3lUbKB29sTesUKVKqzLqqeJY05EALEkDg8/GKGV6aruadSpqqgKYC2A2k2A3kgWPvjZeitrB1/w1JDq6G8GNxxBkYCfTzJp1GSiIV/OatRJBNgViJiBg2f6s/iHSNQIDagoKiT5gAJYbn7DDFfp8qAyimFKgOSwDHcwC30xADTvxg3T+nUiKautQllMai0ax/UJ0+0b4CcM8zCk1VQrqWZdJaJP0ll5PpPOGen9ZqQrV0VldiHt9M7Er/Tue9xjbO/hxQamlnUSSwmYMESp4329seZjpVRHprS1wEjy+bUReTO54tgK/RquXqqVyyaAFVhCxYmN5u3ftIw9nNDAoArER9RH12IBHG+OcCuqoSops1ypAUnvAB3xJSodTVacHUW1GSfNEahfUCokQPjAUuo9FaojVKg8JmAWmQ3P/rMQSMSqdN1LCtFMx5f4ksxmNt/axI74JkOpFEANd2QEwWIZhafpJ1Rbc3icUK6Uqo1EGs6glUddDExI0MADv8As4CEoCu5ZHQ6x/DYldRG2mNywO2x9MXchnqpSKdNqaAwVI7dwbzt9t8Ey+cp1wF8Jla0AydL6RcOeYONx0nw3Hgyampddzq0hSBJYHAHynWU+g6vq8MAyQxWTI+JucN+LB8KnU0m+sKkEM1wZNpmDyDiB1Do9Smf4SyC5qC4UgzsI3BE2OKOZy2sK1QMrJ5heZMcwf3OAq5KsGn+IGIsSLAnm3uCPnGnVaZRCaYIhSAd4M3/AC2wj0emtMFNA8pkdvNckzeL/cY3rZsAOmqJiOdzH2t+eA1qKFmWbTZhqIB49B3G/rjzLZmSQdybC30xyZwSlmG8TUBMCBIkcb9htjSqraiQghtEgQLqbH0tacADN5UAFBIBMBVtb/27AnGf6vw20FHICiFG7GYIkWIAvJjDmZpi8yL2Czdo44PH2OEqpzSuKWgOhgh2H0zfzQ0yNtvnAUD1bXcLpixDreRvztjMIJ0mq31Uxq5gyJibeX1x7gC9I6sroFealOQVUg6l3IHqI+MN5LreXptVpUkNFSxclvpOwPNtxAwzUyYq0pDLLSUaJgrt8jcgxiLm8zulel5RpXWVhrrdoiNPoe+At5dGaJKOoIPiAgaZJPG4gxjSrUQO7Aa1AkFYIP8ATHuZgYg1+ptliBqVsuVhAqW2mSV37EYp9JzNNjLMjPp0zTt6nyxNlOAn15Zi6hCF3W4YLFwe54tjbqdZVCKcpdjAcTAMckXAxfylBUExI4LHYMRf/jEupmQWYLqYkkACYn17De52wEPLZWu1UL/Cp+YQgEzv5TG8i/cfOLHVMutJ/CVj4hUMqwQCCeGmJG5FzGNUZ0iTSkCwBm8Xg29pjDSdSsHzOhAqSXDSvaIN7G8/GA5z/wAaGUs6mmau7ANNNriT2F7ExM4rnOVFohUIqOoUa7nygi5Xcx6Yurk0bzMSQSPMDAaLgNwRB2OJhyNKpU8OkoV1YoCKg8onVIB3JBwB+h56mUc0x/8AZ52Um+8FiN9x+eKlLTOgE+aw9AePQdscuaLKzhhoqEQ2kgSs2Mj6TA3G9rY8qdQzCsCrKB2IXaZN7GIsI74Bnpr1Ur+ABUbKmQNYnSVJBOreT2bDvUKxCGmjaWH1FVBI+4sYjCmf66SJQMgAjUbknmwsTN+wwoSFE1GdSwlbgsSbWJsT/twBcr5alRtdQhkhSGggwLgXEzgeZztdXWaQenebHUTwfLsfjnDRyIqebUxlAUYPEzZpA8tjHvhin0hQDNQsLGAdrX784CJlfxKQQtXLkSTCkyIH0hrWk/rhhs4lPw3bxKwWSUYEAMTqUqYAtEA40z3S2ILg1WFgwkctAInkAX9MbZfp0VFU1aulhIQtcSZ3BMqNo9RgDVvxMpRkkltUEqgFokBr3vAJ749yWfbSzprWpUAkOfKBzBER2tjSt0qt4w8OqRTF2BALDvDEciPzwNMvWptCKa39Zm0k2Im+1+cAjn3QhUrMygEEBmlQFMCHjdpmMXek5FdJ0xcgHSJuIifjj1xD6rnP43gvRCkizMshjNtMCJ339MK5DqrU1/8Ajabm9NiSeTIMmDI/LAW+o9Jfxw9KpTBUDyxLMP5gTxaPXDeZ6I9dVqyEA+kMPMQYPnvuDae2J+R60rtFQFCABeTLESSABaL3MjbFrLCAWLaxpB8TVEsBfy2Ai2A5LPUHpEa/rS5ZQQO0zsTB35xT6Z1ZVAFSoQdUEsbnlR+Xtjyl0jUSjF11Ozedw0zsY20zBAjEutlv9Kqq5QudRAN9d4uCOZB9MB1Odz5BUSp1sABc2G8EekRPIwalnFY6SjoYkyDxNp2nmLWxyGT6r4QsokKJ0xDgEkro/kiRfmMdYoSipdb6gGMmZMQZHBgYAWUdSNerU7Xa25mLdjt9sKV0Cx5TqJJm8R27Y2zTKFgh99QExABEAACCDtfAqCOWgKyjhbERxzbfjtgDUzOkObGQNtxHzNsGp5vwlIuWmFN/QAk/ONMrlV0sCVDC6zeYmZ27YPWdFTS5F2MC3xveecALPro0gyX1TJPIAO5sML1ZFevXRVIdFkhjdwIljMARG2B1pcqCZM/zWgRPHE9/7Yc8RXF1Phjc2v2Xub/kMAjQzNVVALte4vqgE2Em5xmKJzdOTqT7KTjMBHNBwxNNyp1EXMgmJvO/acMDPUq4FPNoQ4NoJAMTa23I/vjynck2FtQHuT/YD2xquVHmVoubmNtjb11E4DbqHTn1aqTK1NySQTcHgUwNvebzhFKfh1KTurLUAnUbBQbHUQYM4dbLVacNTYahxuD7g2J3w503qlOsQtRQGH8rAG/pgF8tnwNRIZgW3GyCLkTeDG2G8pklqFoeRvCkzBv8E4zqfQvDpmtl4KgS6km+8heR39cSWQsg8KqaEw8NPKxIMQwjg7YDp1yWXHl0Ak3JjeBYb29scz1KoqSm5FypUmFn04Nxe2LGQ6kxIDgMw0iVIgqFgknY3vAjA/xBkHVBTy9nYwwHKxedo3tB3wCGQ6muXHhOSxdz4YExB2BkwIxZpUhWVrKRJIYcGNMhue2OTzmQrU3QGaqEByWgMhMkidtv2MVOjZ9qSfwYKNJXVw3aBcA98BUy2ZpswBOuJUMSDrAEnT9/yxH61laALPqdjrUwNqcDdo/lNpwBKVR2BZB5SSFm2o31jY/G0DHlahWbyJofUSHYtHmAkahv8duMBmezi01YUtLOTI1N5V2BA+0xjx+v1CArpTIBDFePqNxPYR74pZPopRQtSH1gszBfpJ3AMRG98eZ3polhRcq5UMFCqTpWJ0k2vEfOAWo9VqNQdBS8RxGkJAEWJmNudsGy3WakhRSYIAZNzDcCCoJG084Lncq5rWGiQIClZIIkibRJEc4k/wDhmdmYvUSGELqJYDRcMTzMGxwDtPrVVqIaoqpUMkiR/wDybg4RrZ+q7z5WQjQppzqQT5jqF53tHJ7YMKOWoIKdZxUdiW1SQQADCvpuRE/4wtmsjTC1atBnUapOg6gCQJBWOPq+fsFHL9frI/iG9JSdQ0ksVny3k3iARhpet0qgYuvhK0SGAgl7aQRebQffC56JUZV0CVZI1LY6zA2IPFye+J79Faj5KmioGbRuZJ31H1G0DtgOqy9RZVXTQ/8ATq1ERaTN42jAT0ZDTKrEGxKqARM3+5xz612dadUF1cQQGEFlDeZZmYtMemOgzdcV6UIbnYK2kzPfgjtgOaq9DrUmIZkcAKukzyfMxLfTHpY4GaIJp62cMBqFMsdg0XvcSBvuMdM2TvpktIvqJJnmJ9O2F63Tx/LpbSxMEkCY2LTyf5T3wCFSsdJ8SmtVmEkBGAJB8hEfSQJm2G+rLrp+LTRKwVZEi+qeDG49RxhKkjUCUZ2YAsSNJtysRaL4byp1U4AI8wJ4jbVPxxgFk/DVQspFeQAC3kUliRfbgz+WHmWooCghibAEWMXMj+UR2+2Nc5lwWApWaRHmIEGJ1AWOGEyp1kiJUQxP3j7dxgNaiGxYqpB3Pr/yYxv/AKBlu5JbSASpIiJg/uMDztTVVpK+12gQ2oreL7HmfTBdBYlnJKwAAwWZFmNtwZ52jAJpRZX80sjcm7fYRI4nB83S1PqXeCLiY9r7wIntGMyuSakFpI4gTpDbqv6kCRzjw0yhLaxAItESdvS2ADVotqGkavNMk/cbbW5xYoKHXQ0LyST6CIj4jEjK1NbkNqVjNgQfvGxkd8YCNTBWNiRIO/MT+c4DM0EQ6alWGHZSJHB98ZhtAHEtRDkWn8/XvjMAoQF+phqJgmOOw9MaAi8xa89+1ueMY3mbUQSRsbGCe3oe+MVizEWA9pjjbAaBmIvvfiwxpmcqrxIja6/u0SMOihAIJufyN/tgbJwWj9/lgAf+UzWXULaqkwZ+qO83n5nFTpnhVlH+0liJBIJ+bj22woVGy3g34g8enPzOEc3S0stWkdLgSRx/3+WAb6ogpMoCai5J07HTESR2ncjA/wDytRBJUOpgNqY+QWsbWgT74o9NzS5jQahh6ZkxBkGRFxYCeMI5z8OKXLUKhp6mDeYapHoRsIPrgHOkdQpVqTa6imookgKfpJlZHa4wDOUcvawR1axBFiR2O5MD2nCSZOpSZ4ouJMShZSSTAmJB7xxfA62Sphm/hkuCQZNywiYj6o3wGmWrUyqkq0s7AMWjSYuYmwMbYs0c5TVzopta4MC50wffYCcI0Pw85eSy6SpAF/TTI7zqBjthnpf4dYIS7TB1bcn+Ud8AyOvHQz1EamC0bA+TvA29vfCGf6iZVcugYsobWQYUAyVMxAI54wKtlMwtN6lQQurTTQsQADEFvT5x7kcr46l3fyK0PTAP1AeYGbkSbHAD/wDIMsK9SrUdidITYAGw1BdRiQJ9cJPWq2LJVCzDBi39QG0yR7HvjqshladOFpqJJPYXP1QTcA2nBquWpVdL/wBJOpSv84i8x6cYDnXhKlOmyDUw8um2n0IJMe//AFij0nptRCP4SyxktqgSD5bckjeMVSF8xFiBGqLx2uNv+cD/ANRJE6r7REA87XO/GA2zAeB5Q15+qIE2kYTYeIpVg4KmPMBMHkHsLD5GNDXK6ygv2M3uZ3++GlZKyBgCSLXsImDbARM09IMKNIhXB2JNyRJvtBF/fHtHLf7Ig2jvtNjveJxvl+g1Kb0w06Q7EngoTZfyU3wai4rUzodVIJUhTqKte/GAi0qtZagnxSdbal0kiD5QdJMxI+oYYyq1ahfyloIWFYaQwgmTvKwD/nD4z7UKaPBME021iWYDYgLwx+2Bu4AVqLI6aijTKw20uYvG2AXzNRmZaDFmOkvUDtspBFoEW4XB8hVlAAFC3A0kMBFpnvtMc4zM09ILvBIN9JuAeSB64BQrMVVvBKCAwZdP9UafkCfY4Bs5jw2lbgi4Nu0cE32+R3xj9SYowLhWgkD9BB77Y9FADUwL1FmQxIMfG8CI+2E+odMFRUnzQdRBB8wgkCZtNvtgGcl1OnmB4a6ULprBk6gwP/rYSMNZslacGARIZhe45A7m5whlcsNWplCMAyCeNiYPb4w82bAFhv5SCNzufj1nACRnBDLVV7bssETuARv8jHucem1MTE79zPEetsErKGEiiBYW2uJ7Ejbg4CMz/C1KQpiI0kidomBgFspSgMSp1k7/ABtPFsM0yPDBZZU9u8xf9ZxlV2IKEAark7xJO3E8TgdXLmyajoWwvH3g7f4wDmXKqIVwg7SMZj2nkIAmZjtt2FwZtzj3ABy9Lymd/wB/n7YVIIaFixt+/XG71okS83+krEzzPOArWI/mETvInixi0YAhLsRAv8Cw7m5jBKORPJlp9fi83mceJWETI9T/AH/ffG+YJ1ReTB3HI444wGVCRYSYsSPTb8sBVYkH0N+/f/rBidJO223aN4/LCubrpbvyL7jt2wC9GvpqBp08H1Excd/bvjsKFDVTtqAAtvtzGONo0pclhFgTbjeI9hjoqVBq9GJZA3lRwbgDm23II9MAenmYRiS2j+pSJkG8RydvfD1bQShkgwD2IteY2tjn8/U/0IVSBW8Qg6nkBgJaBFlImZOOgpZ81lWoyAFksVYETyB398BLyfWcuxKsHEM0OwIQEWuZiDxGGfxDTqCjpo6dTARJN1IuZB9LYl5uhqd0pqmyltU6Vk2hbgmQfsMU8pVbStN4LKumwgSPQbCMBD6I1TV4bu1WlplvEUFAQRAB7gjtg7kOWBaQhED/AGkSD3m+57Ys10hdKbydNu0XxFXJAmSrggadVxBiReZI3t+mAIo0NFzqUkXvG398ErZpiwVBZRLMYEG+3J2wlVpqH+lnItqLXnffaR6YL0/LF3OosY3NjB5tzgNqNR2JE2FzAAmN49LYJlc3oAINxEi5PaZ77cY3fIsl10lR9N7j3Hfv3wX/AEyghmW52gcxN+wtgNOo0WYsVZQYBnuce5OEB1KpABfe141el4wv1zqL00XQCHeoq97GCT2MHntbBHqsKLh4qrUMKoAHl3gkH1wDuYdamlV1AEgEes6pnjaPthJRBcgEFhJKiBHJ2G0bTjzIdObxC7a0KsIGqVYER5VmAs84fYVC4AiNLBgTK97r3v3wClPp4IWjUVHpknYnyjT5D6yZ+Thr/QMQEJCKNJsAYP8AS1tvX0xEqVMwtVSyHVpEqklHIYyskeQgAGcWsj1I6Q5DguDC1d1aTANtrjAIqxWqVq04qNq0KFElQY1FptIjDWWpQWkQTKkwYhNt7bEYDnerk1/CiDpIGpWB1GCBIERvhysmmmQtTU8+awMEi2q3bi2A8r1VRNKgMAG13EraQINri3zgIyyqA9gWgkE8KBB2Ow7d8e18/l9FTxAPNTuAp1f0zB354kQcC6TlAakUQ/hU1tUYhgfLEKCZAvvF4OARq9RpQzAFwjhQ1jvEx2Czc+mDqpYB0gqQTxBA7H++B/6imGq6nsrhSCumNXYwNQJNsNVapXRF9B29Lxx35wCrgkMGsxB/miAe0CxwtQCUqRpAksQFYmeABe3AXnDTIXqKSANZBMiY0iYtb1nDK5ZajHVCgcyNtjA74BSjVkhgwsNKqN9rcRgNFjBYmTPI298OCmEhg4cG2wMHjbn3wPMZdX+kSbA6fYYBnKZtgtvN3JB35j0x5hOk+4MqQxEfs4zAJ0MpTHJvaABB7zzJjnDtDoQq7CAOJ7YzGYAWb6YIMmI3Nz2wOh0lj5VqXAkTq9Y/MbYzGYDf/wAZVILOYO06jxc8fpGNV6UAZJJJgHT3JgXJ9Rj3GYClX6HNNwrOKgggKwB8t4na/wA4pdNqHw9LKKcHi/rePbjHmMwGZ2oGKtV8wDAgHg7fucNU9KUj/KgsBHJ2iNsZjMAiuT8SHQw58pItte/3wDKUwodi3IB3Nz+vBnHuMwDjdSEAgWHxtby9pjGi1VMara2IjvI5PwcZjMBEXOUq7nw0dWAGok2BJIixuIthdajAmnSGjSQJmSTIImeL/bGYzAUel9a1U3ZwQuoi0TYwB6yZ32w3nsz4bKKYMPEFu5A4GMxmAYyNAVqcVxO2oC0mRA5tacIdVenTQ7rSSfp7G3fftjMZgDdINZQG8tUGidEiDuSAxnb6cQKuazDEVahhlV38p/mjTp+Def1x5jMB1HSK9Q01esulouAQbjknmZwCl1HxSoXYhmGrcdot2BOMxmALmA9VGAbSwkh45iJj+218I5Ho5nxjUF3DEKoAOoBTI+J+YxmMwBesdFFRg4iEDeVty1tN+wvb1wPpdMUS+mnplkV4awGm2gccdsZjMAj+I1WovhsTItPAvInvfCNHSAqAsW2YgmWK8me2MxmApOXTcQAZF53te+BeJuAxPlO+8QJPrjMZgDVyFRmANl/798N08tAgQwJmD3HBPP2xmMwC9NAJLXJJJsD6f2xmMx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64" name="Picture 4" descr="http://www-personal.umich.edu/~akc/Bibliography/RERl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715000" cy="52387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Ribosomes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of small particles of RNA</a:t>
            </a:r>
          </a:p>
          <a:p>
            <a:r>
              <a:rPr lang="en-US" dirty="0" smtClean="0"/>
              <a:t>Assembles proteins (machine in the factory)</a:t>
            </a:r>
          </a:p>
        </p:txBody>
      </p:sp>
      <p:pic>
        <p:nvPicPr>
          <p:cNvPr id="9218" name="Picture 2" descr="http://t1.gstatic.com/images?q=tbn:ANd9GcSbGTT1xs0jPEjf0njVkztYRIWoRNqQF2ymT3TUozH2uOTmS8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5105400" cy="3743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Ribosomes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986" name="AutoShape 2" descr="data:image/jpeg;base64,/9j/4AAQSkZJRgABAQAAAQABAAD/2wCEAAkGBxQTEhUTEhMWFhUXGR4YGRgYGBogIBwaHB8cHBsgGh4eHSggHRwnHhodITEhJSorLi4uHR8zODMsNygtLisBCgoKBQUFDgUFDisZExkrKysrKysrKysrKysrKysrKysrKysrKysrKysrKysrKysrKysrKysrKysrKysrKysrK//AABEIALcBFAMBIgACEQEDEQH/xAAaAAADAAMBAAAAAAAAAAAAAAADBAUAAgYB/8QAOxAAAgECBQIFAgQFBAICAwEAAQIRAyEABBIxQQVREyJhcYEykQahsfAjQlLB0RRi4fEVciQzQ6KyFv/EABQBAQAAAAAAAAAAAAAAAAAAAAD/xAAUEQEAAAAAAAAAAAAAAAAAAAAA/9oADAMBAAIRAxEAPwB2nUcCBEbX/cd98FpVmklYFtwf0xlI32/Z9PbHlVlvAtPtI7+uAr9J6iVI/mBUjf7n49MZVzBNWgGgCkxSYJn6f6T2IEm2I2TYzINx2+Y/TjFTqGXNJwCASR4n/q0QffzQY5g4Do+qdPNWmiFxJqarLqAGxBngj++FM0wy9IqoUFoAG21vXSAI4xU6PWeFZzGsSRzbexv8Y538T5oa2YEaY0Eu1tTEatuwsTgA/h7Ma6j1KkyJBYwQWPpwCNvjF/qufCZdanhMxuAqzyOZNtsI9C6fFOU8rMSY8TWL7FW/pPtwcT/xB1dqavTpOPG1BQhWbm0rxJwEiu9RigcQyN2vqYiBAsQBb4xa6Z000qT1J1OxBHl82idvWJkYT6R0x6muro1uIECBDW1H4wy+fqpSqmohWG8ilQpvET9x+xgJeaqq2a1BoA8u8fStyD/VqYj4w7ScGIAkCRf+USJ/QR74nZDKzEqjCTczqkSPXe7fJw3TyhBYMgIIiVYje0b7f5wDhkiTbtYT2neP+sZUBEgkwJ/L1/LCjNV1QEJBEgmO5/P0w3TpsSQwvF/jtxgFKmbNhpJ5jdp9v7b4JQfbVN+f19PXDTIALC5t++RtGFcxYeVZMi3p/cxwMAJ64BN/b+/vGPVragxPHB/5wKjThiWB3taCO/thhFM3EAjn45HrgPfq5jgA9uRvb8uML3LQYDd7zA9PW2DI2kEke3qCOMBFDVGr1HmF7bfH+cA1ScKQIk7Taw7+04FUzJssgxPcew740oAiNR9b2/Yt+eCVADMNubDvzO2A2CFpgLxyQfcWt2j0xMz9LyNq1REbGIA782nFLUq2BtxMTf8Avf8A6xL62gVWI76d53id+4/TAVehMfCpgkAKg2O0z6dv746LMUg6wPqiJ9QLT9zjk+nK60xMkFaYEiR3N57frjqKtQ04uZO4H5SfS/vGA4+tR8Kq28GxF9xc+5vhpjJAWmLDdhY/OGusgVCCAbd955sfffE+nmCCy3Edr3jj4GAMaLEhmNidhtO43F4+MDXLhrEmO0CRza0/3wenUEWmNzbntB+MeVKJmdR9L9/364DSlYEaQIvM78XHxjX/AFYYkREi3v2+8Y8rq1wL8x8cD7YTylAqwnnjv9x72wBaqSbzJBkEz8/841RCeTBsOIPY8/fB8ykExwIN5sfXe9vvjDmdPBJGwESfftbnbABo9KLyT39P3vjMCXOVDf7RpFvm597f3PmAbPoZO8C3b/OF6jgC/lB5n3jDCsCJ3id/jbthessjj5H7n3wFr8MZAVLk2ADTxA3v3Awb8RKfF0qo0EQr7yTEkmbC4jDn4VaaBkbkIw/2mRxsJxMztEU6xSmpWmwDMSWgLT3ABseLjAVaQfMUqbBVQqGVQRu21jwpib4krladKpVpIykRJEyEciT5jvt2w5+EaorK8nUuojyzYHcj74m9VTTWZKaxTCaRI+txy3MgiJwF/wDDY8SkQdS6LjUoAj+XTAgKMTPxNUdn+ldQBIMAETAUE7yJ/P0w90Pp9RKX8R21WlS2oCORA2jvODdSyEqIYhoMFxvPrFxzgJn4VyzpDhmXWxLJIIU3HodNu2Dfi5yaOkQSWAMekkxxFsTeg06ozBVZAKOCHv5wR5e8iSI7XxX/ABZ0/wDgSSYUqSO3BIjsD+WAk5OqAi2j352JiL4MryxaRJ4/xxHrhHLnVTXgi0zIm/5yDhmnUkeRT3JA2+cA282km3Bj7ffAKVYGbwOTte8xbYYUWmxkCeNzt2w4yAASWJIg/Pbj5Pr2wHprefSLkkj0MSSY43/PGxAmfQnAgmm4B3mTwJnf98YOwXfv67Sd4OwtgMDem+5MT+/XA3qAbxAH5z9u9saVwxIIi2wI5jn5OEnrsNlgmwg7jY78XOAceCJ2F/j0vbC1WtBje4gtPP7vfBidoJvN+Te9pt29ce+HJ/tHsR/fACq0u5kR6evyAdu+PKFM6p723I22i1sbuVPlMLz/AI9NptjKbx2g7Gdu0fOA20RYmTwIPp/jjE7rQJ0raWYczuIj4Jn4xSNPUbMwjfvPr2Ef2xPytLxM0Fb+Uiw/miRc+kb+uAp5JGphakkrruLWEeU/aMeqMzVrOHTyAalJbS2kn7R6RNsP5ukKc6VkFSAARMreACbjfEoVmtVeqxpL/wDiVRuPQXOwwFUaF8okiCAxO5B5/XEvN9JbWYWeJEmMU/8AWo66tJXzfSwuGMAyPn9cPGv5r6hxGkzE3iB6YDkkLUjLg8Xn5n7wMESuGMBjBAJHE+nO5P3w91GnTuo803Aggg27A/bEHMZfQSabWt5diDvtvHrgK1ZYEiDeLSdsTssxLNN4lj+Z/sfyxlHPwsEgGPLMxtvcxN8EFRSGkiBFpvaOTwecBtVrsxkHmdj5r9rWHfa4wQZaVgmAbn123n++El6vTWLmTuQAZ9JmSMY9WsykpScaoKzM/pbf1iBfAVCgHI+TjML0Pw5WcamqKWnzSYg9tsZgNDuP6ST329YwDNqSCBIuO03tafvg6mCIgza/bYkeuF84DvNgRM+hBO3p+mA6XoFRlpMQ6oZvrmwuSVjmIg4Rz9b+IR/EqEAIBN4gyT2J77XGC57Jo1IPUY6QpgWjUeSZk8QNsT+jZggh2qDyndnPmLSEBZfKQYvOA6HpuVrUyiBl0aR5WIEzIay/0wIxJ/EWZYVncp5KcBRpjUYvxtNpE747PKUiVAKAEiIneIBuYJ2xyH4ryqisrsYdwUjUdI0iQY24N8BX/DudaoygoVDDUZOxtAHcRP54dzlYgMGYQDAJiI5AHe2/riB+EpKlGBHhNKkAwB7kmWmbdsXqaAA0yJUgETvzBN7nAcKa3hpmKZ1VCKnlmQbnvvMfli90/LgoDHiLWH8VneSttICRYgbb98LfiOgQ/iQWTTDaV2AvqJN5n9Dh3o9SQaLbBdYIWBpOwUD+/tgOd6YhH8JpkFjPpsfmxPrOK+UgQONvffvecI56n4eZEHyuAY9fMGNj3E/Pphp640zO0EngenqYGAK2YvHlvab2Akd974G7jyneeO/B32x4KOpbz7C1u55J/wAY1cg/SLbDfn03vgGbkgmPpnj9z/zjxheQbDt+kdj/AIxt4MKBI/USZ9/kDAyx029499twfLHbAevwSRG+0HvhbOzpmJ4tBMdv36YLmWJNgADv+Qn9jHtCidIa0TcTP3+P1wCdOsdIjykG88iOff8AXGHytJO/M2EetsH8NSWF9/cz9+B+uPMwimLnVeP0M+h2wG9NdUlhJ3259PT/ABgNQEATEQL9t/3GFKK1E2ETsJ/dt8Eq5rSCTEbmw9Z9IwG2araVlrwLTyLA/P8AnFD8M0LmqfKWB0rOyiBcxHwfU4iZLKvmfMVbwlNj3G8KOZ77Ae+L2czRVab0WS06wSYKJOoqAJkTE/rgGzSLJURmgwVVrA3vAPHb1xzIolS1NldW0nWgVjLMYJDgdu1sdnlqIKK4IuoLECxnkT+mNnqL/wDWzC+9r3FgDMeuA5KjTLDVVBApmKJSdfbzdx/jFrK57+AHd1BUQYbUYFhfvid1FaiM5I8RSyhAsahqsDbYD19MJ9Nz9FA6lRcQ1vhbbQfzwD6dWo3fxBo5gzMxt3M4zOIHKFTIZSSQYIG6gnnEzpIFMslSl5NwyU7zckGJETf4w11DrqqVQ5dvD2B0wN77gEWPfAe0elJUTV/MpOq39Npnbt98a0+goyMzEhp8wttNjaeL++L2VrZdtS0vKEgFV+l5g+U8jucIZnxFLFY0ncAbciMB4EWnqWnSWwBEfU6g+aZsBewm98Uuos6ZcmmA9RhAmQACDsBsInE0ZwaGdGI0HU02N+Pb0wWl1Ex5lN5mIsfUG8juMAmOmVBc1HBIGrw1MTpAMyN7YzFTL9Rlbal9NGMwHOs3cRvPtG+NM/UBQkegMm8f9f3wB623Agev5nBsvl2rSiqdJI1GLAC5g97Aek4Dr6bq9HRbS02NjH2sYGIeXEEqgGkVFmVFkExawItv6YodNFREICiTy9wJkTfgY86rTSjS2LMIUstyZi5HYEnAdA1dZV1XUV8qxNjHHAN4vib1zpfjanWpUXyaRTtZ+IY7Tz7457L9Ydav8VmNMwKaIBdrSSeOe/5Y6bxiKYZ3/m0zqtvseTJwHJdOzFanoYq4qodFSAIeLEXIExF9jfHaVKq1BYkMvYX9oPf55xI6z08MZR1Ws8J5pIMSdKgG7RziLn8q5VFctqpmS1M/p67xgOlz+UZh/DA0sIcAw0KJHG52M+uObPV2RRUFMk0vIykG6mJI7wRE46j8Mu9WkKgXSrXOo+YOLeaInbEz8U021A0wfKGEAH6f5pO0xNvQYAP4jyQzFJcxSU6lAOnY6SJItsZ4Prjl6uYqvTXwyFqIdWhtrTwbTsb/AJY6b8F9R8MPR0pSA0lSzXqEyXN/S9sG61+HxUQPTC6oJ8OPqUHb7H7nAKZHOFkBIBlQTABAsdURvx+eAUXBPmJgH8jttta2Euj00pqaYJDSSR2sLfltbFL/AE7H05kGRJ+ducA3SYi8yDI7Xve9vfHhUGDaPv8ATvcD5wktdfECE7gsRvYW/X++DZapOoXAkkWNpHP3574AiOL3mTv2/wAY9LCJ1AQTP9vb/nAaY2FryP0j9dseVgf9trGPnfj/AKwGnjEDVJk9rb2g8cYLVYATI9ePb/o4SeIK6hEr/wDrcz+lucLJnSJRL8RNvUwb84BvNUwLtbcA+vv9sTqNBswdCyVB88g2uL2+1/nDtHoL1Rrq1NKrvNiZ94tx+gxVo9To0aUZZS5i39EmwkyJFsBVy9AFAswNJCkcz29h+7YZyuUp0gdWklptpFgZsBGIdXqLhBNOpRq6oBXzLMa5FvpMR6Ww/wBQz7CgMwyhXC6yB23kGJvgJ3Sc/JDFGNNQy6mLXBY2KxErt2gb4p0V8RlqoVbsVJNrqSLwTYDHP5nqwqqr6iohW0yAYabRzN98U/w7mglA00cuT/sC6NVroIjacAwfD1tpfz6Rb0/vtiVm+lo9VWdFGokCLE6fMDvEiZk4LkKCh6ZR2ISVJjd5O4ImN7euLhogssqAAbEevbm84Dm6nQGHhsztqSdUEwwMxyIPrgOb6NWKqadbWFMPSbUZvIg3Itx3GO0rVQRoBkhSdHJ7G/72whTR2q6BS0U7Xm+xJ+LxgOUytN6Ta3p6DchS1yp3DWs0HjjfD5oVHFJ8vXRqVgQV3E3Mi4YDb1GF/wAQ9M0VUqKtSCwDsSW08KT2sSJw7Tya5Z3fVCEedAJMgEBp9rYBPN5J6TmJZRH0xtuNQiD8YZoo7kuFIgR/yOLDFVQaisgDLqSVI0ydyIBvItbHO9Nr5jxaUNVI1qtQMFggAlg39JGxHaMBWXps3lxPzPrcfHxjMVs5WEjSABpHMfb0xmA5XMfhwq0M7ECB5rjiDYYq5HNUMumlngzBK3sDxHrONeuZrxWoUabjXUGpyDKoqm8e5MSd8V0/DdFdLCmCVH1bsdrzPzgAZPPUap1U6wJYaQCQJm/N9Q24ww+VqFm06dYWAg2m2+Ncx+H6RPlUq1yBaT82gYQpV6mWZqbnUrA3m6g+u5+9sBO6nkjTrH+EVp2bxLn+IeVvaZNsHpOlYhawOpYupsUm7egmPtgVEVUdabVGqIFXyhDpI1HUQWO8EXOEc4XpOGm2sKBMSp7jYgAgge2A60ZJFWhTpFDSQ6mmHYkyIE3EyfMO2Jmf6HTI10lCFQdyYEHdgLzHGEej/iOC5OvwyAoYgQCTfy78732w6nWKLs9LW2qQxtOpTa28gzfkYCdXzEU6TIzCGGsoxWd7xuQZtzi90WujsWBYwCjK8AahPmUbmZifTHP9VTWRUpljTUsjkL5RYkEmbqDM+2B/hZVpNrK+cgASQdV5uRtO/wD1gPOo5ZqQpq5QuZdComIbYiLC/O09sUOhdVaajVlnU8ISQBBjtt3+cP8ATcjUFV6jwirJ0hiQwa5JBEyOIOEMyDQ0xTL+I8FIvcyLe3OANUyq5vVVKGkwsKyMCjiYv6g2j9MIjpeYRiEqF9NwZAA42IO1+cLZvLMlg1WnABALLC6fP5Qu/bab4MOr5i7FkaA3kI0gXlSZghh35nALZmlXsTRZtMgkaZ9djtInGqDMMY8FgNxIJMfJXDfSOoMK4q1UBmmFZlP8wJP0hiAIO+/3w9W/ElMP9FUgyYIIjSRaN/NBg+mAkBc5dvBlRvtYe2qD95wTMUszbXSCCY3WZEf7jFj64ardYqszNSpsrECCwLKVN4Kj6WBkT7Y2z2c/iU30XWAVdrTfUyrww2E4BGn0epJd2CKPMx1TA+AAN+84prlqNLy0qlJWIBOoyHUNDTHtHpecS6tSpmIWqzPc+WmsEBiIDtOn4xrR6ZWJdURaIE6WMNqPY8mRO3OAvVeq0Qz0y4OjzHcAAm2/1DbY4cShRdYFIBZuAxCtYD6e1pxw2fyFYhddAsKiwfCmReBq45m4xVy1V1pU6a+IRRIsJDmAQA8n6fUGMB0lRi2hkDgnVHMaTFzztzhivRZ0YOsBhBNw0fBt2gYh5DrASl4QXwngkNAPmJMgTE77nHnU+oGvRWm1JtQCsCGiGBgSRvwTGA2zP4d0qXU6n2TWohYMrcX8skC+xxt+H+n1aCuznz1CSQPpEzBmJv2xS6M38FhUsusiDEqoG25973xJzv4lomjV0q50OANJIaJj5EHAUumK6hvFbzs1lAgARYLzFzc3n0wWjpditwViCZ4tb0jnuMSc/wBWokPDSNILSYAU2kN3HpfGdMztKo9MeIrqboCTOntczeDvgOkrUvMq6YAjz7bzafTEzqxrKNYbd1DEWaJ4FyZsDOKearKGUagOwJFiBPfeL7Y0auL6jc20kbjv7bfEYCJ1rqdQ5ep4ihnaNCmwBsYLbE7/ADgGUz3jURMeIoOpQ1mBm4i+1t5sMPV8prWoarACZDMPKO1j2tGJS5Q1dWYpStTUVYRp+iVBQGbEwTO8YAn4e6rpXwakLUTyqWJhmbzaZNzFxPbFylnaKyGdVJGrykDchT9O51HHLZ2kHHiaWSut6bweREjjcmZ23GPOns6FFXSQwuPLpXliIEli398B1VZmDEUwdPoNQmL397fGMwj0amaVJUIII3CFiJ+b4zAIjNIubRjZXTQbbeYyT8/mMd5S8NkDAg7je1jMY4I00qhKiEhuYGncSNQiYjY82w/l821NTpBIAuqj+2x+MB2AqLLMEBKmLfv88Q+rvSqUnkfQSZYQAFEkg83wk1bMuxKBaflBLNIIBsPL84Eel1WYLWr+LqbZRAFu3HaTPxgE8nka1bKq66vKW8kkHSWEAE2FhOKmY6IHpBKhcMxkzdu+49bTjcV2oOURAglfOZ0xso83r2/vix0PONVoybvdZ0lTIN5B2v2wHE1vw4xquSx0qWABTaYP1DeDsd8J1iqOtPMFVcjStSlZjtGqDz98djnsx4R1I7MWYEhjMd47L/ziVnMv41MkmNbEagJIgHb29cADLZ1lqha4UUQk6okT/u9I/OcL5zIUFKVaaxUrP5F1QSAAZUbHj4JxmcqAa6BYEiAfqLAn+sWtgPR86f8A6WIASSGMkgz5wCfvA4wAq5qVaQLAOIuAxDK07WtAtfAWz1dHVjUAZVKjUoM1P6oMWi0jHR5qsAaaosu0ggi0EEhpmw98CzT0aarTen52VmAcQpK73PMHb0wCmX62dH/yaUMdiokMSLRP0i0H/GG1p0iQgotqK+IwvpYuCsapvEfngFLpaNRWpRYCVDWWzTO68euJebomiVZwyANClSSsgyAoBlbyO1sA8Pw4gKwagKGFBJMTuLkStrT3xpnenVVHlzBRJVVHm+ubrPrbbvihl+vLWUMVgk7qRpJjsRJ3mLYi1+oVllTUmGJ1ERJ4EX5JkjtgKOTyuYpIqtW/iNIIKgieyzeQO0488BDUUOxqs5ZYgQGG+oDY++OeLeanDNUqKfIFmdYAPvt34GDZ8mi48rLUIso3IJkwQDzz7YDqem6AfBAQUxTbUyn6XmWBafKRMxwYwzlwHSQLECH1Akgcm0Rvz3xyOQ6aj6wtKrqadQmF8121EqOw44wyekVFHhhRp+mFJggngloI9wBgOh/1tKkDUJ8q3ZRJgbE+2JlPKDNKlRyLmdVORqQ7BuQQL+4xz5QgVGppoKAA6GloE8AkGO2DZEhDSzNTxUcjTTlVuex2g25GAqf/AOepjX/ErGYAMrut9wNj2PbG1PpNZTOpWp3IFwQLQBFiP1viaOpVw2pGapqUhQ45kklQLM1iNxip0TPCsXYBxDBCjaQAtjIFiZ7XwEnNZWt4zJTpKulhJLMVIYG47Rj3qHS8wJZXlwoCngN/MpM/SRti1Sz9J64FN7sCZUSoCn+YiwN5+cUsmNT6tX0DRYQrTBE3vAO/vgOUy/RswFprFOoHcgnTYLYjURzvvgydFq+RxQp3BsHJMAnTsZAJ9TvjpPxPm0pZcqKZKBtJKyDJEyseuJn4bSr4iWsqhXMfUIJsTsATH2wEzrVJqYCtRNIurNKO0CN1Nowbo/Uqy+KEioADAYxpaAFQkcACcWuuUDUUqqk6TIGqLggw25gnaBxhPJ9GWazQS1XzFDpAgXgRH54DepX/ANSpoFSHHmFNwNNUDuRaJ432xUyOX8Oo2uo7h7hGk6YtCnhdrcxiOtFkDEyVnWACoKk/ywJ7b++GEzdRwhKlSBMMRKkWP5e4wFCuASyxrJMxvB9B22vhJum+KpIkGCto3n2idzfCYzJLyoDWuxkCZn9e2CNRdwyK4AP1/VMTJ0XgGYvgDL0+mtnqVgeysQBaIt6g4zE/OdHquQywBH8+oH8mHv8AfGYAmagVGWqCpKhQQDBABI1E2kTv8Yfq5h3FOnGgSC7KfrEWBtYEH8sb1+psKbBhpYlWB0610HnYXgx7nCnSl/1OohGplS2uzRIMJDTaBv74BrMwjLUbzFRAlosT/N3G/rvi3TrqokgQDr1TsN57x6e2OezeRYWqQwtGkkxHETe/rid41W5ao5UcKIgGV4uf+MB22aZM0IR4IGoDcFTEFl3+OMK9RpOq+HTqGS0sS0ekAwSBbb3xH6JmKlJCDUVjdUVjJ0gWvE3tPthn/XosNUdQ2mSN9tyD2HrfjABzlFE8MamBWaasZa5kk+u25wXoFVfNRYsxkkkspm5EdxvjD1elUNSjLQp0lrXkXI5NsaVs6lNGNKiuqD5rgkD7mPTAK9Sy5Zypqmn4hk+WW8vYkWG2IGZy6O9RavkrKVCiVMggGxiAd/0x1OU6ijhDsziQCbmxkaTf1wDO9KFZ2JUo7fzwJUbCRzzv3wCGRois5XM1hNoVV0G0ESQJ0273nFatUoCp4brTY6S9zMf+pOxPb3xK6l0h6iHwGFUI2ioD5WVh/Qx24tidVy7gfxFqABiQNAcnRyIFgTt3nAdKufUoug6jddII2BOotzA9sTW6tTehoJVqgbUfEAAJM6SJsREetsIt080qYfwymp4AZzYsfMTAsIjc8AYJQyecIZQ1JBspA8pIPJYSbXwDHSclSQmmXptqWWdSDe3lUbKB29sTesUKVKqzLqqeJY05EALEkDg8/GKGV6aruadSpqqgKYC2A2k2A3kgWPvjZeitrB1/w1JDq6G8GNxxBkYCfTzJp1GSiIV/OatRJBNgViJiBg2f6s/iHSNQIDagoKiT5gAJYbn7DDFfp8qAyimFKgOSwDHcwC30xADTvxg3T+nUiKautQllMai0ax/UJ0+0b4CcM8zCk1VQrqWZdJaJP0ll5PpPOGen9ZqQrV0VldiHt9M7Er/Tue9xjbO/hxQamlnUSSwmYMESp4329seZjpVRHprS1wEjy+bUReTO54tgK/RquXqqVyyaAFVhCxYmN5u3ftIw9nNDAoArER9RH12IBHG+OcCuqoSops1ypAUnvAB3xJSodTVacHUW1GSfNEahfUCokQPjAUuo9FaojVKg8JmAWmQ3P/rMQSMSqdN1LCtFMx5f4ksxmNt/axI74JkOpFEANd2QEwWIZhafpJ1Rbc3icUK6Uqo1EGs6glUddDExI0MADv8As4CEoCu5ZHQ6x/DYldRG2mNywO2x9MXchnqpSKdNqaAwVI7dwbzt9t8Ey+cp1wF8Jla0AydL6RcOeYONx0nw3Hgyampddzq0hSBJYHAHynWU+g6vq8MAyQxWTI+JucN+LB8KnU0m+sKkEM1wZNpmDyDiB1Do9Smf4SyC5qC4UgzsI3BE2OKOZy2sK1QMrJ5heZMcwf3OAq5KsGn+IGIsSLAnm3uCPnGnVaZRCaYIhSAd4M3/AC2wj0emtMFNA8pkdvNckzeL/cY3rZsAOmqJiOdzH2t+eA1qKFmWbTZhqIB49B3G/rjzLZmSQdybC30xyZwSlmG8TUBMCBIkcb9htjSqraiQghtEgQLqbH0tacADN5UAFBIBMBVtb/27AnGf6vw20FHICiFG7GYIkWIAvJjDmZpi8yL2Czdo44PH2OEqpzSuKWgOhgh2H0zfzQ0yNtvnAUD1bXcLpixDreRvztjMIJ0mq31Uxq5gyJibeX1x7gC9I6sroFealOQVUg6l3IHqI+MN5LreXptVpUkNFSxclvpOwPNtxAwzUyYq0pDLLSUaJgrt8jcgxiLm8zulel5RpXWVhrrdoiNPoe+At5dGaJKOoIPiAgaZJPG4gxjSrUQO7Aa1AkFYIP8ATHuZgYg1+ptliBqVsuVhAqW2mSV37EYp9JzNNjLMjPp0zTt6nyxNlOAn15Zi6hCF3W4YLFwe54tjbqdZVCKcpdjAcTAMckXAxfylBUExI4LHYMRf/jEupmQWYLqYkkACYn17De52wEPLZWu1UL/Cp+YQgEzv5TG8i/cfOLHVMutJ/CVj4hUMqwQCCeGmJG5FzGNUZ0iTSkCwBm8Xg29pjDSdSsHzOhAqSXDSvaIN7G8/GA5z/wAaGUs6mmau7ANNNriT2F7ExM4rnOVFohUIqOoUa7nygi5Xcx6Yurk0bzMSQSPMDAaLgNwRB2OJhyNKpU8OkoV1YoCKg8onVIB3JBwB+h56mUc0x/8AZ52Um+8FiN9x+eKlLTOgE+aw9AePQdscuaLKzhhoqEQ2kgSs2Mj6TA3G9rY8qdQzCsCrKB2IXaZN7GIsI74Bnpr1Ur+ABUbKmQNYnSVJBOreT2bDvUKxCGmjaWH1FVBI+4sYjCmf66SJQMgAjUbknmwsTN+wwoSFE1GdSwlbgsSbWJsT/twBcr5alRtdQhkhSGggwLgXEzgeZztdXWaQenebHUTwfLsfjnDRyIqebUxlAUYPEzZpA8tjHvhin0hQDNQsLGAdrX784CJlfxKQQtXLkSTCkyIH0hrWk/rhhs4lPw3bxKwWSUYEAMTqUqYAtEA40z3S2ILg1WFgwkctAInkAX9MbZfp0VFU1aulhIQtcSZ3BMqNo9RgDVvxMpRkkltUEqgFokBr3vAJ749yWfbSzprWpUAkOfKBzBER2tjSt0qt4w8OqRTF2BALDvDEciPzwNMvWptCKa39Zm0k2Im+1+cAjn3QhUrMygEEBmlQFMCHjdpmMXek5FdJ0xcgHSJuIifjj1xD6rnP43gvRCkizMshjNtMCJ339MK5DqrU1/8Ajabm9NiSeTIMmDI/LAW+o9Jfxw9KpTBUDyxLMP5gTxaPXDeZ6I9dVqyEA+kMPMQYPnvuDae2J+R60rtFQFCABeTLESSABaL3MjbFrLCAWLaxpB8TVEsBfy2Ai2A5LPUHpEa/rS5ZQQO0zsTB35xT6Z1ZVAFSoQdUEsbnlR+Xtjyl0jUSjF11Ozedw0zsY20zBAjEutlv9Kqq5QudRAN9d4uCOZB9MB1Odz5BUSp1sABc2G8EekRPIwalnFY6SjoYkyDxNp2nmLWxyGT6r4QsokKJ0xDgEkro/kiRfmMdYoSipdb6gGMmZMQZHBgYAWUdSNerU7Xa25mLdjt9sKV0Cx5TqJJm8R27Y2zTKFgh99QExABEAACCDtfAqCOWgKyjhbERxzbfjtgDUzOkObGQNtxHzNsGp5vwlIuWmFN/QAk/ONMrlV0sCVDC6zeYmZ27YPWdFTS5F2MC3xveecALPro0gyX1TJPIAO5sML1ZFevXRVIdFkhjdwIljMARG2B1pcqCZM/zWgRPHE9/7Yc8RXF1Phjc2v2Xub/kMAjQzNVVALte4vqgE2Em5xmKJzdOTqT7KTjMBHNBwxNNyp1EXMgmJvO/acMDPUq4FPNoQ4NoJAMTa23I/vjynck2FtQHuT/YD2xquVHmVoubmNtjb11E4DbqHTn1aqTK1NySQTcHgUwNvebzhFKfh1KTurLUAnUbBQbHUQYM4dbLVacNTYahxuD7g2J3w503qlOsQtRQGH8rAG/pgF8tnwNRIZgW3GyCLkTeDG2G8pklqFoeRvCkzBv8E4zqfQvDpmtl4KgS6km+8heR39cSWQsg8KqaEw8NPKxIMQwjg7YDp1yWXHl0Ak3JjeBYb29scz1KoqSm5FypUmFn04Nxe2LGQ6kxIDgMw0iVIgqFgknY3vAjA/xBkHVBTy9nYwwHKxedo3tB3wCGQ6muXHhOSxdz4YExB2BkwIxZpUhWVrKRJIYcGNMhue2OTzmQrU3QGaqEByWgMhMkidtv2MVOjZ9qSfwYKNJXVw3aBcA98BUy2ZpswBOuJUMSDrAEnT9/yxH61laALPqdjrUwNqcDdo/lNpwBKVR2BZB5SSFm2o31jY/G0DHlahWbyJofUSHYtHmAkahv8duMBmezi01YUtLOTI1N5V2BA+0xjx+v1CArpTIBDFePqNxPYR74pZPopRQtSH1gszBfpJ3AMRG98eZ3polhRcq5UMFCqTpWJ0k2vEfOAWo9VqNQdBS8RxGkJAEWJmNudsGy3WakhRSYIAZNzDcCCoJG084Lncq5rWGiQIClZIIkibRJEc4k/wDhmdmYvUSGELqJYDRcMTzMGxwDtPrVVqIaoqpUMkiR/wDybg4RrZ+q7z5WQjQppzqQT5jqF53tHJ7YMKOWoIKdZxUdiW1SQQADCvpuRE/4wtmsjTC1atBnUapOg6gCQJBWOPq+fsFHL9frI/iG9JSdQ0ksVny3k3iARhpet0qgYuvhK0SGAgl7aQRebQffC56JUZV0CVZI1LY6zA2IPFye+J79Faj5KmioGbRuZJ31H1G0DtgOqy9RZVXTQ/8ATq1ERaTN42jAT0ZDTKrEGxKqARM3+5xz612dadUF1cQQGEFlDeZZmYtMemOgzdcV6UIbnYK2kzPfgjtgOaq9DrUmIZkcAKukzyfMxLfTHpY4GaIJp62cMBqFMsdg0XvcSBvuMdM2TvpktIvqJJnmJ9O2F63Tx/LpbSxMEkCY2LTyf5T3wCFSsdJ8SmtVmEkBGAJB8hEfSQJm2G+rLrp+LTRKwVZEi+qeDG49RxhKkjUCUZ2YAsSNJtysRaL4byp1U4AI8wJ4jbVPxxgFk/DVQspFeQAC3kUliRfbgz+WHmWooCghibAEWMXMj+UR2+2Nc5lwWApWaRHmIEGJ1AWOGEyp1kiJUQxP3j7dxgNaiGxYqpB3Pr/yYxv/AKBlu5JbSASpIiJg/uMDztTVVpK+12gQ2oreL7HmfTBdBYlnJKwAAwWZFmNtwZ52jAJpRZX80sjcm7fYRI4nB83S1PqXeCLiY9r7wIntGMyuSakFpI4gTpDbqv6kCRzjw0yhLaxAItESdvS2ADVotqGkavNMk/cbbW5xYoKHXQ0LyST6CIj4jEjK1NbkNqVjNgQfvGxkd8YCNTBWNiRIO/MT+c4DM0EQ6alWGHZSJHB98ZhtAHEtRDkWn8/XvjMAoQF+phqJgmOOw9MaAi8xa89+1ueMY3mbUQSRsbGCe3oe+MVizEWA9pjjbAaBmIvvfiwxpmcqrxIja6/u0SMOihAIJufyN/tgbJwWj9/lgAf+UzWXULaqkwZ+qO83n5nFTpnhVlH+0liJBIJ+bj22woVGy3g34g8enPzOEc3S0stWkdLgSRx/3+WAb6ogpMoCai5J07HTESR2ncjA/wDytRBJUOpgNqY+QWsbWgT74o9NzS5jQahh6ZkxBkGRFxYCeMI5z8OKXLUKhp6mDeYapHoRsIPrgHOkdQpVqTa6imookgKfpJlZHa4wDOUcvawR1axBFiR2O5MD2nCSZOpSZ4ouJMShZSSTAmJB7xxfA62Sphm/hkuCQZNywiYj6o3wGmWrUyqkq0s7AMWjSYuYmwMbYs0c5TVzopta4MC50wffYCcI0Pw85eSy6SpAF/TTI7zqBjthnpf4dYIS7TB1bcn+Ud8AyOvHQz1EamC0bA+TvA29vfCGf6iZVcugYsobWQYUAyVMxAI54wKtlMwtN6lQQurTTQsQADEFvT5x7kcr46l3fyK0PTAP1AeYGbkSbHAD/wDIMsK9SrUdidITYAGw1BdRiQJ9cJPWq2LJVCzDBi39QG0yR7HvjqshladOFpqJJPYXP1QTcA2nBquWpVdL/wBJOpSv84i8x6cYDnXhKlOmyDUw8um2n0IJMe//AFij0nptRCP4SyxktqgSD5bckjeMVSF8xFiBGqLx2uNv+cD/ANRJE6r7REA87XO/GA2zAeB5Q15+qIE2kYTYeIpVg4KmPMBMHkHsLD5GNDXK6ygv2M3uZ3++GlZKyBgCSLXsImDbARM09IMKNIhXB2JNyRJvtBF/fHtHLf7Ig2jvtNjveJxvl+g1Kb0w06Q7EngoTZfyU3wai4rUzodVIJUhTqKte/GAi0qtZagnxSdbal0kiD5QdJMxI+oYYyq1ahfyloIWFYaQwgmTvKwD/nD4z7UKaPBME021iWYDYgLwx+2Bu4AVqLI6aijTKw20uYvG2AXzNRmZaDFmOkvUDtspBFoEW4XB8hVlAAFC3A0kMBFpnvtMc4zM09ILvBIN9JuAeSB64BQrMVVvBKCAwZdP9UafkCfY4Bs5jw2lbgi4Nu0cE32+R3xj9SYowLhWgkD9BB77Y9FADUwL1FmQxIMfG8CI+2E+odMFRUnzQdRBB8wgkCZtNvtgGcl1OnmB4a6ULprBk6gwP/rYSMNZslacGARIZhe45A7m5whlcsNWplCMAyCeNiYPb4w82bAFhv5SCNzufj1nACRnBDLVV7bssETuARv8jHucem1MTE79zPEetsErKGEiiBYW2uJ7Ejbg4CMz/C1KQpiI0kidomBgFspSgMSp1k7/ABtPFsM0yPDBZZU9u8xf9ZxlV2IKEAark7xJO3E8TgdXLmyajoWwvH3g7f4wDmXKqIVwg7SMZj2nkIAmZjtt2FwZtzj3ABy9Lymd/wB/n7YVIIaFixt+/XG71okS83+krEzzPOArWI/mETvInixi0YAhLsRAv8Cw7m5jBKORPJlp9fi83mceJWETI9T/AH/ffG+YJ1ReTB3HI444wGVCRYSYsSPTb8sBVYkH0N+/f/rBidJO223aN4/LCubrpbvyL7jt2wC9GvpqBp08H1Excd/bvjsKFDVTtqAAtvtzGONo0pclhFgTbjeI9hjoqVBq9GJZA3lRwbgDm23II9MAenmYRiS2j+pSJkG8RydvfD1bQShkgwD2IteY2tjn8/U/0IVSBW8Qg6nkBgJaBFlImZOOgpZ81lWoyAFksVYETyB398BLyfWcuxKsHEM0OwIQEWuZiDxGGfxDTqCjpo6dTARJN1IuZB9LYl5uhqd0pqmyltU6Vk2hbgmQfsMU8pVbStN4LKumwgSPQbCMBD6I1TV4bu1WlplvEUFAQRAB7gjtg7kOWBaQhED/AGkSD3m+57Ys10hdKbydNu0XxFXJAmSrggadVxBiReZI3t+mAIo0NFzqUkXvG398ErZpiwVBZRLMYEG+3J2wlVpqH+lnItqLXnffaR6YL0/LF3OosY3NjB5tzgNqNR2JE2FzAAmN49LYJlc3oAINxEi5PaZ77cY3fIsl10lR9N7j3Hfv3wX/AEyghmW52gcxN+wtgNOo0WYsVZQYBnuce5OEB1KpABfe141el4wv1zqL00XQCHeoq97GCT2MHntbBHqsKLh4qrUMKoAHl3gkH1wDuYdamlV1AEgEes6pnjaPthJRBcgEFhJKiBHJ2G0bTjzIdObxC7a0KsIGqVYER5VmAs84fYVC4AiNLBgTK97r3v3wClPp4IWjUVHpknYnyjT5D6yZ+Thr/QMQEJCKNJsAYP8AS1tvX0xEqVMwtVSyHVpEqklHIYyskeQgAGcWsj1I6Q5DguDC1d1aTANtrjAIqxWqVq04qNq0KFElQY1FptIjDWWpQWkQTKkwYhNt7bEYDnerk1/CiDpIGpWB1GCBIERvhysmmmQtTU8+awMEi2q3bi2A8r1VRNKgMAG13EraQINri3zgIyyqA9gWgkE8KBB2Ow7d8e18/l9FTxAPNTuAp1f0zB354kQcC6TlAakUQ/hU1tUYhgfLEKCZAvvF4OARq9RpQzAFwjhQ1jvEx2Czc+mDqpYB0gqQTxBA7H++B/6imGq6nsrhSCumNXYwNQJNsNVapXRF9B29Lxx35wCrgkMGsxB/miAe0CxwtQCUqRpAksQFYmeABe3AXnDTIXqKSANZBMiY0iYtb1nDK5ZajHVCgcyNtjA74BSjVkhgwsNKqN9rcRgNFjBYmTPI298OCmEhg4cG2wMHjbn3wPMZdX+kSbA6fYYBnKZtgtvN3JB35j0x5hOk+4MqQxEfs4zAJ0MpTHJvaABB7zzJjnDtDoQq7CAOJ7YzGYAWb6YIMmI3Nz2wOh0lj5VqXAkTq9Y/MbYzGYDf/wAZVILOYO06jxc8fpGNV6UAZJJJgHT3JgXJ9Rj3GYClX6HNNwrOKgggKwB8t4na/wA4pdNqHw9LKKcHi/rePbjHmMwGZ2oGKtV8wDAgHg7fucNU9KUj/KgsBHJ2iNsZjMAiuT8SHQw58pItte/3wDKUwodi3IB3Nz+vBnHuMwDjdSEAgWHxtby9pjGi1VMara2IjvI5PwcZjMBEXOUq7nw0dWAGok2BJIixuIthdajAmnSGjSQJmSTIImeL/bGYzAUel9a1U3ZwQuoi0TYwB6yZ32w3nsz4bKKYMPEFu5A4GMxmAYyNAVqcVxO2oC0mRA5tacIdVenTQ7rSSfp7G3fftjMZgDdINZQG8tUGidEiDuSAxnb6cQKuazDEVahhlV38p/mjTp+Def1x5jMB1HSK9Q01esulouAQbjknmZwCl1HxSoXYhmGrcdot2BOMxmALmA9VGAbSwkh45iJj+218I5Ho5nxjUF3DEKoAOoBTI+J+YxmMwBesdFFRg4iEDeVty1tN+wvb1wPpdMUS+mnplkV4awGm2gccdsZjMAj+I1WovhsTItPAvInvfCNHSAqAsW2YgmWK8me2MxmApOXTcQAZF53te+BeJuAxPlO+8QJPrjMZgDVyFRmANl/798N08tAgQwJmD3HBPP2xmMwC9NAJLXJJJsD6f2xmMx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988" name="Picture 4" descr="http://iws.collin.edu/biopage/faculty/mcculloch/1406/outlines/chapter%207/ribosom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67600" cy="50032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Golgi Apparatus (GA)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Modifies, sorts, and packages proteins and other materials from the ER for storage in the cell or secretion</a:t>
            </a:r>
          </a:p>
          <a:p>
            <a:r>
              <a:rPr lang="en-US" dirty="0" smtClean="0"/>
              <a:t>Only found in eukaryotes</a:t>
            </a:r>
          </a:p>
          <a:p>
            <a:r>
              <a:rPr lang="en-US" dirty="0" smtClean="0"/>
              <a:t>“Post Office”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 descr="http://t3.gstatic.com/images?q=tbn:ANd9GcR5IKvdKpkGNbFZUsmBbVWP-IZadP0lgSals5RP3Dz5Ke50FvDM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971800"/>
            <a:ext cx="3750962" cy="36683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Golgi Apparatus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t2.gstatic.com/images?q=tbn:ANd9GcRxujYMAkpzP8Kkk308OeMxp_DlJP0K_wNZ-WffYradgcHuuWwJ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77000" cy="51404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“Dudes”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Robert Hooke</a:t>
            </a:r>
          </a:p>
          <a:p>
            <a:pPr lvl="1"/>
            <a:r>
              <a:rPr lang="en-US" dirty="0" smtClean="0"/>
              <a:t>Discovered the cell</a:t>
            </a:r>
          </a:p>
          <a:p>
            <a:r>
              <a:rPr lang="en-US" dirty="0" smtClean="0"/>
              <a:t>Robert Brown</a:t>
            </a:r>
          </a:p>
          <a:p>
            <a:pPr lvl="1"/>
            <a:r>
              <a:rPr lang="en-US" dirty="0" smtClean="0"/>
              <a:t>Discovered the nucleus</a:t>
            </a:r>
          </a:p>
          <a:p>
            <a:r>
              <a:rPr lang="en-US" dirty="0" err="1" smtClean="0"/>
              <a:t>Schleiden</a:t>
            </a:r>
            <a:r>
              <a:rPr lang="en-US" dirty="0" smtClean="0"/>
              <a:t> and Schwann</a:t>
            </a:r>
          </a:p>
          <a:p>
            <a:pPr lvl="1"/>
            <a:r>
              <a:rPr lang="en-US" dirty="0" smtClean="0"/>
              <a:t>Cell theory</a:t>
            </a:r>
          </a:p>
          <a:p>
            <a:r>
              <a:rPr lang="en-US" dirty="0" smtClean="0"/>
              <a:t>Edmund B Wilson</a:t>
            </a:r>
          </a:p>
          <a:p>
            <a:pPr lvl="1"/>
            <a:r>
              <a:rPr lang="en-US" dirty="0" smtClean="0"/>
              <a:t>Studied cell division and heredity</a:t>
            </a:r>
          </a:p>
          <a:p>
            <a:r>
              <a:rPr lang="en-US" dirty="0" smtClean="0"/>
              <a:t>Henri </a:t>
            </a:r>
            <a:r>
              <a:rPr lang="en-US" dirty="0" err="1" smtClean="0"/>
              <a:t>Dutrechet</a:t>
            </a:r>
            <a:endParaRPr lang="en-US" dirty="0" smtClean="0"/>
          </a:p>
          <a:p>
            <a:pPr lvl="1"/>
            <a:r>
              <a:rPr lang="en-US" dirty="0" smtClean="0"/>
              <a:t>The functioning of an organism depends on its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Wall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and protects plant cells</a:t>
            </a:r>
            <a:endParaRPr lang="en-US" dirty="0"/>
          </a:p>
          <a:p>
            <a:r>
              <a:rPr lang="en-US" dirty="0" smtClean="0"/>
              <a:t>Found only in plant cells</a:t>
            </a:r>
          </a:p>
          <a:p>
            <a:r>
              <a:rPr lang="en-US" dirty="0" smtClean="0"/>
              <a:t>Made of toughened fibers of cellulose</a:t>
            </a:r>
          </a:p>
        </p:txBody>
      </p:sp>
      <p:pic>
        <p:nvPicPr>
          <p:cNvPr id="7170" name="Picture 2" descr="http://t0.gstatic.com/images?q=tbn:ANd9GcTgJGTm_kLiYRztlYKLOa1N0lj265EYhwwgczhldUqnviJT1Rqj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6019800" cy="3489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Wall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http://waynesword.palomar.edu/images/elo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648200" cy="4422682"/>
          </a:xfrm>
          <a:prstGeom prst="rect">
            <a:avLst/>
          </a:prstGeom>
          <a:noFill/>
        </p:spPr>
      </p:pic>
      <p:sp>
        <p:nvSpPr>
          <p:cNvPr id="44036" name="AutoShape 4" descr="data:image/jpeg;base64,/9j/4AAQSkZJRgABAQAAAQABAAD/2wCEAAkGBhMSERQTExQVFRUVGBgaGRgYFxgaGhgYGBcXGBcXFxoXHCYeGBojGhUXHy8gIycpLCwsFx4xNTAqNSYrLCkBCQoKDgwOGg8PGiwkHyQsLCwsLCwsLCwsLCwsLCwsLCwsKiwsLCwsLCwsLCwsLCwsLCwsLCwsLCwsLCwsLCwsLP/AABEIAMQBAQMBIgACEQEDEQH/xAAbAAACAwEBAQAAAAAAAAAAAAAEBQIDBgABB//EADoQAAEDAgUCAwcDBAICAgMAAAEAAhEDIQQFEjFBUWEicYETMpGhscHwBhTRFUJS4ZLxYnIzUxYjJP/EABkBAAMBAQEAAAAAAAAAAAAAAAECAwQABf/EACoRAAICAgICAgIBBAMBAAAAAAABAhEDIRIxQVETIgQycUJhgZEj4fAU/9oADAMBAAIRAxEAPwD6RupezBFl4wRdDve9pgNmTv0VkXojicL/ANfZLcXgtbSxwMcO5B7X2TsFs7yULi3Wsbjgcrml2d0fP82wOIYQBLw0mCDv0tweqEwue1gxzHDS7fofJaHNqp0ltwarSAR/a09TG7uvSEBh/wBLRcumRB8XHoLrBl1qJVBVLOXkMdNouSNuycUMZNwfzuk2LyhlMBrHOZA5Jc0+hP0XUm1WEEt1sj3miPXmfqjHIo6aOpGqw+LkeSIZXteyzWCxtMk+PSYuDMI793BAfBaOR8pVr1aA4hjc3p+0Lefur21tbSNkhoMpvNRzTdvHX0R2AxLXtu4N7nlZ45JOQtBVLLC3xTc9OirxzDuTYddiO6bEgASUO97HiD8Vdx0c1Qobl9CvT8ILD32+Wy8w+Xilao0PaJhwn8MJo3Ata2ByZQxa5psfRM8cfR1gQyqkQ+oNOqD7w3HbosNmGIdqLBt0v63X0oObEVGAg8iyrxGS0T42sE9eQpyxJ9IZM+fYWjMwObz/ACn+C8LQCRbkbFGYjA0WiBLXczsSl9SgWxFuvRSUXHQ6SYe7EtBiwPBV0B7dL4I67H0Ox+ST+0GobNv16/ROMD7pi/w+yeG1T7OqhYxnsqhFMWJ3/wBfZMmYgGzhzuBI9RuFCphQSXXB7b+sboephnjTdsTuEnFo6y7EYXU4Clt1B55np6qTqlRvQ+ahWxQm28bgwfkgsxzVzW9SeYulug0MW4oOIDonoRb0KuOXAXBLT22SjLX03gOcTqm4/wBJ1Rxmk2uFSMl0LvwLquWEkF+3b6oj2BaBp8QHe4TZjmPE7FAYzBvDxpaC07kHbvCbjXQeV9gAzh7XRuOh4R1R7KohwB8/shsTg7yUq9udUMsRx1Um11IPHyhl/S2/+X/J38rkP7Sp/iVyHBew/wCDUV8xdy2BO/3CsbjARKD9vIMgOm8cRMWPVTqPaGOa3wR/lt59QO6sssjPR7UxF+gVFbENc7eG7dNR6Dt1PdDUMNUJguZFy4hzbNG8Xkn0VOIph7w57YP9vIA4Ajaeq6U5O2+kMlsMqYY1AWmDHP8AClVwLQLE2CvwZIhgBnv0U3XkchWionCivR9p4eR1XYLDaJAcQSZCYuw8mQN1T7EE33Cl8NsJVRwWon2jQ7/yiD6OF0HmOWaBIqQJ2d17ECZTVrnNtuFDFsFQQRF7Hkd1aUE40g2zL1KDgA5nvE7hxg9jEFW+1BhrgZHQk+n+1pMPhmUhHvEneB9rKnH4VpBlo8XkoLFKKuzuVgdPPpBDzpaBblQZnlP2diSSYCUZhldRgIpy4chx47H0Sv8AeEPDQC3SRII2/OqWTkmNxRssbm7iW6SYj590yoYqQJ97lZLDY8PLRqEO56dLqqrjXNJFMzfgzdP8qTsVxNi+rOxVzMQAN0kwOrSJF+V7UrXIJghVWSNWLxG9aqx4hwB9EBXypo9x0TwdkDTxhiTwhX5mdSDcXsZJoNxuWWAe23+Q47pXXx5w74DjEiCBGqeo/Nlo8FmrXMuNuOqzWeAPaXNYYHA4naFmyS47Q3fY6pZiHQX2nYD690SaQe0FrgZ+PwWAp5gfaw9xLWwI+q0OV5yPdf7vBP0j7pY5G7sUaYnAAASBPwSepQDt3EdiPurcRiy4kiYO3b7L04drh4tQPQcj1SSbfQ6AauCMgtJ2sicuzOqyzhqb3/lX+z0xIsZ426BRqYAkHQZB4P2O4TxurDpkcR+oqZ90ERxPP0TTL82c9oe24vY9uh4WQxmTlpi7XHg7HyKbZdXrYcBrmAg/m6eLvyK+zROzFrhDgQ75/JB4nJCQC079kA7M6NXcOpvG3It1sicJmxaYDgT03B9dkjnFP7B/gn/San/2fVeIv+rn/Fvy/lch80QWOnVAAIbPw+Kqqsa8eISDuP5VAqAiDPxKsoOaDbfzJ+pW2fRKgd2FAqFwe4AAgWsZ4I6IWniHeFo06RILSSHAg2g7E2sE1q1o4CrAa43bfjqFnUbtxe/RydEH1iXAhwtxBm3COpCRJ3KUNwgpvEkmfiOfL4KYxL5JbJgnmxbG8Hb4KqyRS6DWhi+mNufyZQ7qTWx/kBAkqmliT0jqDY7K5w3Jv/EJ01P9TuiTBq4j6Kz2Z5VTKgkevCKLgRHNt1VUcD1aI25QtfDF1piD+BGGuZNtj8VB4HVCUVJUAW4mi0gddt0lrZAXPLRSeZvqF/MfhWnZhvj8kdh2wLKfxKqY90fK8VlOIwr9dRhvcDgjtHMcIvKXmqQ/VpAN28D02X0PMaRe19NwDmgSNjDosfOVlsdkWl5awNGodD6kDabcLJlxqKuItjGnigG73KHq0w7xdd4UWZZXbpDIqBvBHxE7q4Mp6iXtdSd/5behFingkofYZMoxA0GG8hLq7BO8kJrWY8t90v6FvA6/9IakGtBDhBP+X17Iyg1tMYhh6pbE7L3H4+A1keE32iT+FXVaUtEQTxdJ8W8yTM6RpHQGbx33+Cll3SQ3ZbluT0i8ucAdZ4/tHn1TB+QMY9oJlp6WP8KWU0ppgc9Tb07ptVowJvZPHG62TFVcmkSxzQW9Y4V37Rr2yyo5paLB1wm1LEyAHAeoVGPoNdyBPIC6UXFaOTMzicXWpeIwBxuWnv0COwmaNcQI0u6JVjsJUZWj+03MTcT8wh31x7Xwtjp36LPHJJdDdmoe5pu5s+YVDMNveLzHHolNHMa1N15g/wBrvoCnlDH0yBPhPfZWUoy77BsVZngW7xHfgnulP9MqseXMMz3Hwg7+q11Vp6agR2uhKdRgeALTuBYeoKnOKTbu0HsR/vK3Qf8AAfyuWmhnQfBq5T+vo76kmZk0zqt0VzHmAR+eSErYB03Et2kAA+Z4KHbUqM2l3bkeYXoNycdo6kG1q72n2hO3Cpp5s57tTrTsEF+4LidYcBx0lD1RUcdRaLXB2sOizSvE+SAkl2aB2LDgN569FVhmtNRxBixJI6AXQVGt7RukCJ5V/s/ZN0zJdAntMn7IacuQXGnQdl1TXqs0xu6HT2Ene3ZMjhgGjwkA2sfjZBYWpc2t0423PqjDWjay044JLTJsor4cOPhdBHBdHw4QGNzZ9J3/AOwDSTFgdQMWPIcPJNDRaRx5pdiHmdJgsHBXSUo7RyB/6qHNJa4WsQZBHoVdhHgB0Ek/dJnYRjjqadOwgm29oO48irH1nUyARA7c+XCgsrb7GNDhcR1uVdTxwBAn0WdpZm294Hff/YQ9XHaQTqba8Tc91p+ZcbDxNAK4Y7cGZ2m4H04RQbDJ6iTCxNDN3GpeehHQbwe5n6LSU8zDmQDvY+nY7LOsvF1EVoY4epaW83UMVhTUpltiSZv9J4Q+AxDRKNbipF1oSbewVQHhMpqMadD/AGbv8XEOabc3kfFJP1Qys6z26Ra7btMb+IX9VsGsBhevoy0gWse480Z4U1pjJnx6vjK7PaNbPAsdu8xfzU8FjnBzWEmGET58iPNabN8pp06Re0HUeeNXIgWQ1LLHNAeWMIqAXG4cRcQb2+CxPlB2kM9B2FzXW5p0QQbxzG1tgVocPjwRJuCVkcRlpY1padU3sbjqI3MSrqeaNaNJEz5z/pVWagtI1D8Swi2y81yLRCXOxDW0x+fFDU8y5EQl+W5bE4+hxVwTXxMW/OFccnpaAA3bncj4pXludNdNx/Cb4TFh3KeKjKzqYrr4TeQHAcRPy4QNTD0nG5LCOm3qP4WgxTS0Fwv9lm8wwz3+NpFrb7lZpfV0OmhZmGZVKE6SCOxkH04Q2Ez9tSXPGhw6bHzlG1slaREy43jv0Ust/TtF7SJ8XAcflMqdOS2dytnn7/v8lyu//Cuw/wCRXIcGcbClYAONh16nquq0hxv15VVZ8CIEn4KNKvAk7r1lkS0iRVjcOCAD/wAouPhuklXLSZ0vm9uJH2WjqYuBcTPCHfhg4NkxGwA+qGS51ToZMz4LqYcbGLm/+kooZ4X1DubwOwH581qsdgnTUkzqtf6iFl6mWaPE2x8rH+FjyJpjKTNFleP1WJgpqK0WlYvDY6HXgEd4PwlM6ebNJi66Mmc4+TQMxgMgG4VDqckn4GeEspYhxJuI2gde6YUX2ElaozUtAooGAYCYF956HqoCgRYnUDuDsr3VrkBcMKXeqHxq7SBQrrYNhJIaR3BtZDUspYH6tcm8CN3AWm554T92ELWxCpGBvqi4U5Ypp6OsyuBoubqL9yTc25TOkwgne3qmtfBB/j910x2PmPXdVEFvvCI54+K6oseyFLEkARxumDMXfzS724I8Q44+qsjoUf4YrGjMWHXM+E8fdMKGJ1X4SPBuBtKJw1Yh1tinU5XQrHD8LTfu0FUVctaAA5gLTz0KlRr8u8kUAXEAGWndaGk0AzWJy0TYaY2duDPUfdLsTgTREvaKknwkC8/wtVmFSmDoiDuZ2QrcHrhh2FwQsE8W9D3XZmMXXe6lqF2z6tI6hRwdIPmkT4nCRcRfpCc/qHJhplkN9n3ImeZbz/KzDWvpOkt1E3DgeAb2tMfFRf0l9jkxvg8gdSJLnDbgK/B0HAEh0KVPNCaWr3m7T0PcKmsJaHMcI5CrKaX6j1QcMxcWaZ53RbKWpoDt+I4VFKmwMBAkxf8A2hfYva8E7Tv2TOPJk3seYfJmtEuh5PX7dEIzIWNcSZI6Hj1G6Pw2NBACviVoqPoTaFn9Kp9XLkx9kvV3CPoa5CT9xqNz7ot5/dLXY+SC1wJ1CW3ggLsRlzruBsp4KkDpBaBp56rFlg1uIy7sb0abiHODRqMQ3gSRfvYkx2RlOq/S0aIJ3kTF7WHPrZeYdsR3RjqggCIjgbeS2QScfQLAKuHc5viEn4D4D7lKcb+n2ujgmB2853WlFQcqjEOBkWnpG3cpuGOO2C34MFVwJpaw0ABuzoub7KinmLg4agOy1GOwkatILiRYnYk7kpdicv0tJLAXRELG45HdL/sPMEp40mDsmGHryJ3SVrSA1n90mQenmrPaOYe3RJGUoun2Mtj/AAp1FPcJRBnaxi3kPusRTzhwcBAGo8XI7x1WiyvO2nwl0ni0E2vPErTjzq6A0OqlIKsUAvP3rT+eim2oLLXyJgVfBiQRwqns36E3HVMqtOxhDvpyFGcE9hTEOLyhj50+A8GNj9kupsqMcQPGyDJkeEji91pGVbxE7/JL8ywbrFsaQQYG5j+2ekLJkXH7RHsHw9UkBw55TOjW6/FJm1S5odTGkdHc9x05V2HzBrrHwkW3m/UEIwzLyGrHtPECFdSxULPVKmmCDNwmlOpYeW/daceVMm0E1zrvzzPTsicJThu8lAMqSLhenFaU7dMPeg2pTkOmCHcHaOiT5llYdTLGBoMzfy4JRzcX2sq67g0Ei5g26qOdJwtnJGDzGm+jLQYnlswegdGxChgq9dr9LrRY2kfLhaLD4N1UuNRsk+6YjjkCxAsqsp/T1ZrnGuS+bAAkAXuVjx4ZzWkc5f3JnMHUSAJa1wBtfcbeSZYLEa2S50XtPPfyU6+SEFppvloPuvEx6hCY2gWTqa5neNTf9KjvGvstjXfkNI0m3PwRFDFGYMhZqlXe0xqJaNy0/YqTf1KDLCDINnTE+a6Mm1oNGt9u5csh/Wn9SuXc2HgEMzd1gYhHYesHbWWbxFInqmeDq6QBsl2gaZqsMTEfLj0XheNRmw6H+UJl+OEQSiMw06ZErVFKUddiO0yReHXHBQn7wFwYHGCbkzJ554QwzEAy2SBvIFlaCSdUgkmRa1h/CypTk6YRnptAIk/JWexBAlA4Z53dv8vRH4Z8rbjbTpi0Jcdkwc6QllbA6XW3Gy1bgdR4n84QuOwYcLbp5rfRydGSpZfpJcYLjeeiJc0OpGBDtwehHRGtw5EggwSiW4ARI9f9LN8F96H5AeAxdRoYHQ5p+R7/AJynb6wveErrUQCSN0N+6I3+h+yRXie3o6rNAzF+EyldbOtLoNgfkg6WakggiJ279x0QGYVAYPVGWa3oKiaOm3VdsXVdeiXgNIJAkkTHbfpus9l2dGkQHCwn/vpCZ4fM/bG1g64Nx8O10ryKqaOcaD3Za0sAk+H/AKn4JFmGW+zEsN779Z3WgwIMkbwp18E1zSITSUZKkhFKjJ4bEOd4DafUT6JhQzE0zoeDH9rt2kdiLIk5Zp2/2l9VjmENBs43a4SCFn4vG9hTDn54wOgzfkK2tigL/NK8fhm6hp43G/w6+SHxuMbo8Mki0bR3KtHP9dsakw0Y8NPkvf6rrInb69lmaGY7kiw379lfgMYXu1QIuAP4QU3J0Gz6HgHy0H4dAjqhgTCzWVY0wIg9uh+4WkwmIBbO9lvjBJUiLVFuGcHNMi/ZSfh2uBaRM8FWNeGxA9Fcwjp/Kq0n2cIKn6WpGQJaTzOyTVf0pUbUkBr4vIsSfLYrcFl1W+nCzzwp7Wg8mjDftn//AFD/AIu/hctb7Ed1ywfFP/zH5IzJwMHaW8EKFbBarC0/JaDMsKwOApm53/OFTVoge8PgvSeNdoRMQjAuYUVg8adUHZTxNcgWv/CT4zG/42O2yyZE09Ion7Hv7VoqWNnbqVPClpEbSeOfL5JJgs00EF3xKdfvQ4AjbiEnyJytrYXGhjRda4uoCREXPb7hC4TMBMEpoADBG60xcZ78k3aK2PJ3VhbML1xjjf0U20toM9uU0VJPYAXEAIJ8hMMS8c/BDtp6vRNI4T4zEncC4QNapLS7mI9E2fTaXGUBUpFjpAkHhY5JzY4Lg2a3NEw0cneeB5LsdlFR72gGwm5OyLZVYeI7JhSrghOscaoO0Y85e51rnTPW5TvLqBBb4ZAHl6/FNWsYDtZ26tqNDWy0+v8AKV4PKYHbOwph0zBIuO6YU6Un6pVUhokm545RWHx8QD+dVfHKPXkRoMfhAW/m6Cq4ARcfnZGsxQVpgqz4yVMUy2YZcHNsPUJHWyeu08OH+TukdrrfV6A3Uf28meFkn+Mm/qFtnzPF5XUdMN0gOgng2upZXhtLoIJINoFrfZfRcVlgqAEe8Lg/SUMcnDzLQKVQb28LuZ7FPHBwaZyYoo4Oo1w0OAZuAIJH/sN00w+KaOIk3A2nrCJdhNB1FsE8ja+6Ex2GsHtHwVpSS6Kp2MG4+/ki8PmTXGCRKzuGBJN79OYQeGoObideqRvCmsjtAcVR9Ao1Quc+Re6R0sffojBirSrOVoQvt1XqF/erlO2dQTQot3i6pr4bVIVmCxEy6LHZXufwtFi0I8HgNLi0iZ5PA7JZmuXaXxFuq0LzpfqUCwVXXSuvIV7MLmzQ1oaDM8dEVl2ODGy49oRuc5GA/ryhMPlZkGxjaVgyYG5XAdSLKuNZO1/NH5bmJItf1STGZWJJMh3UH7KvDU6jS3S6REk9FnkskH9kNaNthczlzmke7G/J3t1Vv7lqzGBxzzcmb+Xl9EY/HUxB1b/VaHmcBWhxVZqHDo2lAvaWmztM7g7eh4VbKjg2xmdgrm4mA0PYDEz1KPzRmtIFAdHAaarqhPvAkdJIaCJ6eEImixtTaCF66k0s1CxOzfXopezDfZu90e7Dd7m8hdFuDuPQNvsCxGWCZFlWMG5qaVuefqhP3zQYcCB14lUeaF7QybKG2N1VVrtLi0zMWheYmtvp+aX1cb4oAExv17BQyzT0hyYqahpeJIO4PuwbInHVYiD8bIXAYYkGRDtXyTGtgyQIvB2PzTrHyja7Eb2EYJ8iDZ3CO/cwBKz9Cm9piSCXABro0xNjPCIq1S2QZ5Bi/wAjePVOlKMd9gVSH1CvKKp01j6GZOa64t1H5ZPsvzYVCQCLQnhmXk5xHDWgbIerBnqqDjuOeV4wkje4KbJmURaom9hNgYS2rW0v9nUhuo279DdNy+/oq34Nr7OExsfv2SOEp/Y5SoV+xAJI09BwfK9vmhsVSa11jBO89el0ydlEOMHful1bAubqEz24KzN5IlOaZL9zpAm6KNYgBJGghpNwBvaRbqETRzawm/l/CeGV/wBSB2F+3K5Df1Rn4CuVPkgGhlhs1cW7Q0WB6ouhipubLP12PbABOldQzgQdUiOFF5J437QNM1zKbNNyldCWvISmnmxmeuynhMaS/wAt1z/KtU0dxpjSpQLzJRLMsGle0ak3RrawhboSVCGXx9CTEIenlXFx90yxcGpA+KtYyyLezl0JcwwUSdpgQOg6ID2VPU7SSAOq0FWiSbIRuV65kQB6LPkxX/YKkLqesEOBjommHzEEBrx4uqgcoIfb3YsOiGxFI6odIjZQ+LitDXZomYYe81SbcgxBBnssu3OX03RJhN8LnftIEXF1SL2BxY1q0CTqIB7dkJXbYyObDcbKGJzUNG6Hp47UYDgbSunlhFpUDiJ88wzy0OpkSfeAsedktyOp4yH3J68Hon9fEjVcSEHjMvAPtNj1/lJGEf2Xgbd0X1q2l7S1McLiNchKcCdQBgkl2lsmxPIPTgp5Ry83kQRYwbeirjV3TOk6IVmhzfJDeze27OkGUY/DQIJAnZe06DoMoyU1tbFdMTOwTCIGoVC67hcBpO8cqdDL305PvHkttPfumtSlDQTeORupUKgM7R1Ri8crUlTOtiTD4h+uTzz/AKTLDZg0uM2IRjsK07hCVsnHicJmLcKc/wAatxZ3JN7CsNjwXxwnFJoKzOEYR3jpv/tNMPUcCDxz+cK+OUlHZzS8DKph42UH4UOBmFFmMjy7ohhabiypGSlsVoFblTY2CWYz9MUy/UZtsJsPgtEKkeShUeCjkUZqpASozX9HHUfErk/9mxcsv/yR9nf7EdenZIK+CNytBWfyhRh3G6yrJzkOkCYSlIFtkbgmXII3KuZhoU/2xV1hC2ghxgQCh62OLQuqTylmKBE3m2yo7SAGUXTfqmeHp67AXWfwFYmJ4TnBYgjxA3FlyyWFqh7QwLWiHQlOgGoaYPdUYjF1DYEyhP6dVY8OJ3Vfs0L9S/MKRY5t5BsoY6oGnSekiUyxGHuw9Pqhc1wwgvNy2PlwhKCfRyYir5MS4v1WF4IS7GtdTqAQRPQWWlzalroMcy0kT3KmcNpguMw3YqNUdyaMvTrueS3fuvXUnUgSOUbgmDUXlukOdYjbfoisxoAxefp6pWkvA22C4Z4cAEfXoD2R1bQl+Ew8e6vcyzcMZpd6dymlNRg0xkrZTgiAWvAsZEcA7ah03WnywkgtJ2HqeiytLEOc3Tbt9U/ylzgATMn7Kf4zlJt+BZV4DqmBIJ2cXN3P9pV9HSW+KARY+YsVYHyLqBwQc121wR8efNWUXjTcWT/kEDWvkCQSLTyOo6/7Qho6PJW4nC6Y1atDGwzSTIMQft8FZhqENbr30guMyHEnfsbH4roty1Nf5DforGItLTMcKLcXq5i1wV5j8PHiYPOOQhPbNNiCFNZeLpjWmNqRaXCG6REHoT1RL8KNxv1G6S0mEHwuTDD4zrYrVCacQVQNWqPGomHgcjf1Coo50Q8MM9T2H5ynLawIb4bjc9QqsflYcfagAOaPUjkd1N4/6kw34IVc00i8x1TJpaWiLgi/kkDqZAcOJsFfgGvAkHzH2U4wnK7Axt+1b3XIP2x/xcvFX45exRecM7qpseRaExLJBQrqELz3iUdoeL9llODsjWU7JbTaQ6BEcpph9Wm49QteCbl2dICxDB0SjHAbBaPEUgbD0SuvgRJn6KuWLq0KmIKdHvsiaFNzJ8RudyrWYMlxkGBb14Rz6HhIUcWNvbHcvRRl2ZEPh0J5iMUIkrL18C5h1ccKT8w1Nggyfkg+UXa6BqSGOJzcue1jBymmIw0t0kSs9SxOiDExzymmW5618iYdPyTfNw7OcbBWMJfTYSQA7bvwmeMpCZPNgoV8GdQcOBK9dUNaxtB+asmmxG7BsyohtHQQNR2ASx9Ex3j7LQuwgkE3PVUYnDCQnUFQLoU0H04DIhxIB790J+pP0/rfqmIEjpI6+ia4nLgbixGxVTq1RrTPi7FSlBq14Y1pmTwDXtGmCSDEjaJ3WgwmNLIYb/XyROU4MP8AF7t/ieqHzF4qVCA3xiRI3tse6Rwp/XsKYY/MLW3ReXZgCIPwWXq4t9N3j8QPQQQrcuzZhcR+d0OSb3pjVa0a2tQGg3M7hUOoy7TFyL9VVh8eQJmQPy6Kw+Ka4y2L8+XT84TOK5adMns72B0RuOv2VLME0wd7QfzqmdJo4O6jXwoN9j1HUfZUcFtg7FowoiwuF5iMPI+CFxdWrSeZEy6BHI6+fChhs+a6A/ZxgRuDex+CxrOoXGWh0vRI4h7Itt80RgM4ZUtyOv0Vlai12xkRI+4SetgNMubPcKjm4biFb0PH0g4xtBH08JH09FZ7JwIjlZ/CZwWwCZkQCdvI9U2weaa7gQ75GOB/B6qkMyn9QuLDPZVPwrl39Q/8T8D/AAuT8QUyplQqMSTPAlcuWCZyK8JSDpJvdMsPSAbI7rly1/jiyPXOuJvdVVGgrly0eQPo6jQGkIevTH1XLk3gVArhIIKo/bNI2XLlLH5GmCYrDAC0pVh6h1FvGr13C5cp50ths1GGxbmlzQZHdX4Qrlywfjt86Hn+qYcKhhVVDJC5cvUh2T8HlRqjVpCFy5VFYLhh/wDzj/2I+BVOSYVpqvJ/N1y5JW/9hegf9R4VvtqXcgfFAZ5lVPTqggh3Fum65cp5EnhbYsnTVC3LMe+QJtpWpwh1NJgAjp5rlywY390Vl+www7tkZWPhC5ctaf8AxsUHrUw5sHn8nzWZxOFax8Abmb9evmuXKf5MU8dsCVug/IHk1IJkdPMSqs6rltQx8Fy5LL0WhtgP7Bppkmev3Uf083/5DJsfRcuVfyYqPFpb0Rcnb/kf6yuXLlqH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4038" name="Picture 6" descr="http://teachertech.rice.edu/Participants/dawsonm/cells/closeup/onion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2" y="3200400"/>
            <a:ext cx="4876798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Cytoskeleton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/>
          <a:lstStyle/>
          <a:p>
            <a:r>
              <a:rPr lang="en-US" dirty="0" smtClean="0"/>
              <a:t>Structures:</a:t>
            </a:r>
          </a:p>
          <a:p>
            <a:pPr lvl="1"/>
            <a:r>
              <a:rPr lang="en-US" dirty="0" smtClean="0"/>
              <a:t>Microfilaments</a:t>
            </a:r>
          </a:p>
          <a:p>
            <a:pPr lvl="1"/>
            <a:r>
              <a:rPr lang="en-US" dirty="0" smtClean="0"/>
              <a:t>Microtubules</a:t>
            </a:r>
          </a:p>
          <a:p>
            <a:pPr lvl="1"/>
            <a:r>
              <a:rPr lang="en-US" dirty="0" smtClean="0"/>
              <a:t>Intermediate filaments</a:t>
            </a:r>
          </a:p>
          <a:p>
            <a:r>
              <a:rPr lang="en-US" dirty="0" smtClean="0"/>
              <a:t>Helps cell maintain shape</a:t>
            </a:r>
          </a:p>
          <a:p>
            <a:r>
              <a:rPr lang="en-US" dirty="0" smtClean="0"/>
              <a:t>Allows for movement of organelles throughout cell</a:t>
            </a:r>
          </a:p>
          <a:p>
            <a:r>
              <a:rPr lang="en-US" dirty="0" smtClean="0"/>
              <a:t>Helps the cell move </a:t>
            </a:r>
          </a:p>
          <a:p>
            <a:r>
              <a:rPr lang="en-US" dirty="0" smtClean="0"/>
              <a:t>Plays a role in chromosomes separating during cell division</a:t>
            </a:r>
            <a:endParaRPr lang="en-US" dirty="0"/>
          </a:p>
        </p:txBody>
      </p:sp>
      <p:pic>
        <p:nvPicPr>
          <p:cNvPr id="6146" name="Picture 2" descr="http://www.daviddarling.info/images/cyto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66799"/>
            <a:ext cx="3695700" cy="24286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Cytoskeleton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058" name="AutoShape 2" descr="data:image/jpeg;base64,/9j/4AAQSkZJRgABAQAAAQABAAD/2wCEAAkGBxQTEhUUExQVFhQXFxwbGBgYGBkYHBwgGh0fHBggHSAdHyggHBwlHRwdITEiJSkrLi4uHCAzODMsNygtLisBCgoKBQUFDgUFDisZExkrKysrKysrKysrKysrKysrKysrKysrKysrKysrKysrKysrKysrKysrKysrKysrKysrK//AABEIAOEA4AMBIgACEQEDEQH/xAAcAAACAgMBAQAAAAAAAAAAAAAEBQMGAAECBwj/xABGEAACAQIEBAQDBQUHAgUEAwABAhEDIQAEEjEFQVFhEyJxgQYykUKhscHwFFJictEHIzNDgqLhsvEkY5LC0hVzs8MlU5P/xAAUAQEAAAAAAAAAAAAAAAAAAAAA/8QAFBEBAAAAAAAAAAAAAAAAAAAAAP/aAAwDAQACEQMRAD8A8QYjYbYkT5XHO34/844pcx2n6XxonAbSoVPocT1szq3kXn8/164FJnGsAzztTxaauf8AEQaW7ryPqNvcdMAUauk9uYkicZRq6TP1HUcx74x1A7jAEZnLAKHRtSn6qehwx4TmragB5QfE8syhuD7G306YTUKpVgwgxyIkH1wyyVPU8JA1AwJMKWBBkxaBMYCbjGXlvFjyyJgGI5EzN+vrg/MUtOkwGV11ADoL05JJO4M9lb2L+H6y1MpVRgupNKqSJGljBF+di23a02nr0g/h5dZ0qkBgwki88to9xJwCypRFrTK6jBIB0SvIeYgxfe4nlhbV0SLR5BBjciTb12jkRGGmXoaUJkkwyw0G2kTY87RYcjgbiuUIZIWTLgAX+2W2HZxt15cgGytFSCSoJvE3ncCAb8/aBgHNqVEXK/ZsRPIkT6e+CqlQpK/NYgzaN7R6DeMD5/Ms2kEkhVAG9puQOgknADVZMsb35Y6GYOkr1+uIiuMJwGGR+OMO98d6rRA6zjnV0EbfdgNifpiago0Ek3BECD3kyPQYjQGLbkxhpk8qugEkXNuR5WPXt3nAL9JICzG5+68+2Jcrm9PlOwBneTv/AMY3m6OkGzEnnygf8RgMAiY9D72wBSOzEsbAn3uDYGDPp6YccFrl3C7kAkbc7gfT8++FvB1Ulg0/KYAveDE9PfDTgSHzikw0sNjpLErJ/Db+aNzgLBxLJrWp6k0rpRki1y9gRzLwJt322NAzqlXIgiD+HP64t/EuJJIpMdMKC1xAYgTJI5ixI/7RcbydOvTV9QFSIUzZvU3kxzE2F+uApuo9cYFxLmKDoSHUqe4jHQomPx+kj7sAdS4coYHxqLDpqKn/AHqOWBl4Y5YqppmOlSn93mvhxlmQ/MKSCx8yb3EeZW/LG89lU0nyiWaAFcCQNrEXvbrbfAKjwWuJ/uyY6EH8DjluG1InQ49sMBwgAa9BCj95lEn3HKcTUuFU0PnrgSPsOW0mLfKpHS088AhFAqf7xXA52j8cEqUYkJK22bzA+42xZctkaMSczXYHYDXHQkyI54jzObor8z1WaQBFifqo5W/5wFV/Zja4MmBF/u3w3yWSdmgJUgCVJWBYeaZ5T0w6p8SoKgJRyxvDBmkrc2BABjoNsL8pxFXqkeWkpmCwYm/VmYkX6HpgGXw7kSiVBA0khr3sJHY9bf8AOCOIcLAQPT1FtJcL+6CeQmYF5m/m7YlSjoQGmQaZa1jpEgQAeTDe/XeMEDNqK1OSPOCo1AC7Wa/Mk6T9/K4AUqr1FDgqAybHYOg84Jib7g89WFvxFSnw2QlRYyTpKlwImY6ewxaslkRTc05OmrBUkzpaABvaJgek4rHF1UrpaUAcyW6qTIgXmDHtgK/kAzszNeBuTF4Mc99/fEVGp4bBouIKyLTysRfBDL5Zp7SSACSR694233wvqGfpgOGMmcSU6YgksBGwuSf+McTjcfrvgJI9CT0sBzPocSV6YHl5wCTIJFjIttflvYYHnbriWpTja9gTb67HAZTBUix5fj+vpgutngbKCBNpj0vy2tiHTKjfe5622Ee+JqOXkhiPJMDkCeQ6jbAdV8yG0o0bDzTHQ3+kYGqrY+YTse+8fcMFZnLEzIjawiFvbVf78C5ezQL8jc3tB25b3wEuUOlWExJgxBNgY59efeemGfw/TdKob7KH5Z3It/T9WK7N5QAiGjYxzuBt1A6zjVPNOFY61JkAg3JE3An7O22Ad1cxSzU610vJ/vBNwdiRbft9MA18rXyhViNdAmRB8jDp/C0c98c8N4ssxV8on5guoxG0c/Xe++LLlDrRvBqJVVlEoRuOco15t7R82ABy2Yp1k8wNRPtQPPT9e3cWPTHOa+HCV10TrTTpI2aQYEjeNLRO3pgLM8MqUW8WhqHMreO4/iHY4b5fMNVXxKLaKy/MnWL7ehMj+mAqmYRldbiYnpz5nmdicQmrdiJYTNxYz1E45Gotb5pMiY2+mOKlYnl9d+2AJBLkA6rWBB5n1vvvfBByDowGo2N2Hmj0Vbz64VrUI2JwSnEqggB2AHIEgekTEemAsubypdf8OrUP8QZRPpvHq2BMhlmJitSVQNoGg+nl3HrO2AMtSzNcxTFQg7xqIM79ot6Yc5Xgz021VKlQsblURo/9VgD0jAC8UzXh/KoB97A7XN9gO2F+XplmCwAGI5RY9Cf1YYsGe4e86l1XBjxDTj3mCD/TCjh+XbXqcLqBsfETccom8RgN8PzrUpSDo13DXW2oEbwDEb/u+mHdPK+LGli6EmADcMA1pEEGD8256nC7N11VoZQUixksbi3Mg8zv+GGPCM4ENMGIaNS8wZJGkEgTvB7RgLG1TxKSMRLoRcQCCCQ3TcX52nCrjGXFS5gEagVF7lbm8SdSAzvfe2LK9EKviAKwdWJHKNmNpvBJ7FJ2xWeJuQ1UjcdDAOhidQ7wDI56mwFRqVwgEAmSSRJA56T2Okj2Bwq1dQduvPvhtxZwGkfLYhe02nrYEdMKmZf1+GA4piT9MSOgj0+/6c+uNLV2EC3QX/53/DHQ87XgSfx/W+AjVfKT3jE+WypbUL2Wdp/7csF0Mp5AdpPI8t1/I/0jHeZrmk0hbmdrTy63wA+VUiY+bYTG5gCOvX6YKySSZJEdNhadz2jl0jEeVpszGpEmCYHUzaOR6R+WCsvlH1gKrDUCbiB1UTync84IwHWUyrVAXcwbmCbEwWB77Tvc+uIEydWoT4NOdI3Ajlv62O3TFkNIBfDmSYLRBCjf3AHtzxBmuI0gIBKgLCaLDoSI6GeUWHQ4Cp03M6VBJOlfMBII3A6Ae2J1FAko7FSGIFQDUsDqBcjuJx0rI7LqcCN5ETBv5p3NzJIw04h8PqkVCQFJ0+USsjeGEkdD5Y74BJn+GVKcN5XQ7Oh1L/x74Ep1SuxIPbDWnlKlNtVBlcblQQTH8S8x7YJp5KhmDpH/AIev+4wOhj25r1jvzwEuR+MaijTWRao6kQ315++LJwvL5PNwaJ01lhirAKZ9ftDl77jFHzfCalFtNSwNg+6H3Ht3GA2JU2JBX6j+hBwGM4gc4ED8fpONlQACVmb2II9LbHt6YkfInxCkruBM2vsRNzgeokGJn0wBdPMKfKtJduZ/R+/BeVq0l1fKrREEOQNp2JnmJn2wGKE22AuTYb/S20YbcP8Ah9GBLVtjEJSqVAd5uBHIXmLnpgDMlxB1MJVAHMKnpEmZNsGvxCp9g1Gt/lhEt3I2GBqfDsurjxWIVb+dqag3sI873vfSDa+C83x/KU/lXXvpCTb38p+7lgActmaxZoqV1AiSXeW9AInpgvXVa5qadKiRLMSBcEhQdjeRBwrbjbNBFMiTKJqiZ3ICaDHOSTP1wW/F3J0IBWeBqAUaQRykglo67bYAUr4hKliZuRfzdATuAurvyxPQDUSixJtI2gG6wQCTP59duVpmkw8QrdPMIHewA3sIsOeAFyjEamDhCSJYkm0C4sQBMzG84D0T4ezAp6UkOApJKkERBL6R83IyDNm9ME8U4cyhWHKdp3UaWBM3kj3D98VT4XzSftKSdKLaSTLSQoi0Fb32ttfHoeVZiTSqCxDAzeWSY0nr5D1O2A8j+I8mFp2GzALeZW5W08tUW7YRUssIUmwMi4MCCOfuMXji2QZvEU30k7EH5SY5fTtv0xXTRaSGuYgAgAHpPfYT2HTAJnpAE6TO8dSBNyOVsaoMAZYSI5YfNlEEqQphiTAmRaO4BsMBGmKrQBAVTbYwDt3IJwEWUzsGWJ7KJ5d/1/XVTPFyNQ8uxAMDfBWURVYxcgbCDFxsRt3I6nAmWoHUbCFudyAeh9zHrgGvDKCtuI08iSo8pne4vaZEjVzsMW3I0BoLCdW4mwk9o5WHsYvOEvBuHHSJMmTCnYGZE7xaNvTFjVAqku+qmtyRBuJubTO4gfiMAo4lkxTVrEuw+yTIG1xuQTBtyAt1ROiGgXKlVDXYHzSAYjmZJ57b9sOeKr+0JqOrVM6ZGojaAJ5fhy54VUPPNII5YXCOszf7JEGe5nAImphnshvEheU7DbfBPDc81KdDlJEFSQyPaDKsCPqDviw0PhpvEVlLUmN2RjG/IGAd7wRywk4/wDM5XS1VDoYeV4lT2nae04AylxDKViPGQ0H5VKa+Q7/PTJOn1Q+2NcR4fmKa+IhFeh+8reKo9Qbj0IxWJvhrkc7mKDB0YjnYmDyvG++xwD/g/wARCAKttQi/mRgf4W9rzy2w3f4Xy+aplqdRUYXlZIX+YHzKu17i/LC2lxLK5qRXpik5gk0xvHUWvubAes4i4r8M1KK+NlHarTG4RvOh3uBuI5rfr1wFVctp7RzHWAd/T78aoU4gzEG8QbfX1x2dOhb3I59beuIUIkSYHXff0wDHWCWZvkA8p0iZix7ttz/DGv8A6vVKkAnTfrq7EtvPYGO2Aq9eyqD5Ry5TPffrfElHJyRIIHOSoP0NyfQYAZLzJPX1vhhlOHEjxKnkWRpBHmYz9ld2/DYYgWtD/wB2gAB3mT/6rEC08sOVpso1VKiohiyTL9dh4jG/YX+bASjhdSpDGKabSTqd4/eA80DaLDDjI8OWihcjSoI1u0amO4UD7Kwdz7kYISmcvSDuBSWJAY+c3sFRbIJ3Zp9ScVDPcSfMVNVtCnylvkTnIBtJMm8zOAefs4rP4rwBfTDG3QzEbcxPY43xHLOKKprUqPnaIgE7AwALXkXN+QnHPCq5YMWY6ObNYX3dyREbBVAJMiBAxFx3jtIhERSQANKbTt5qlyTPJDvMnkMAHSz1Ok6BBUADSAfm3MXkCxhpPXHpdTid6GZX5SRrJFwT5XB6W1Qb7HHkLFWcs+tyLnQNvUnf8uuLr8K0nalUoaWk0yQCftIrPI2IkBx6kYB6cv4laqh+dwCLQdagho7Fh/u6Rir1eHkVHWpALNZrmwNxewjeP+MWSjmiz5evTXUX0hxM+YALE9JUm/SOWB/ivJMK6PTA89NG85UAkqEO9/swTuNWAqHFaAVlmWZRtEgAEiOlpB9DbfEL6Gjw9Qk2m06Yn6EmfbFhzvD6deC1emgZbEVAxIJMgKOYIiJjaemGPDPhXKUSoqZzxAdoRkFzNrEm0b39MAGvw/SqCMrLFlIe8lQBMloAH2h/pxLwrhtDKli2mpWBkEksiGLR+8d/ri5ZvK0jTWll8xl0811IcCJnbRcxPXfCqp8MIlVFesgBEkrLyImRKgE22kc8APwDIGo/iEi4id56DYRAM9PvxB8R56kistE7Ay0EyTa29gJ33bDbiPGKFJWpUh5IKi7AkEQZi+x7Xm+2K5XzSqmwYRaUMAgGQADJkHa4jAJld1CCvTUqVhJJ5GQbGSSLnpiHiOZLBYVNIsdSyo/OY5GP6WxKFNx5yE8p+Vtr2Kq8gEfu29sScT+HgUJWfFsNfyhwLz+7fptvcYCmHj4Q6FpUUIu1n0kkXgK8DczI5YseV+KzSoCaQZPtCkSyEH+BiQLdxhRxbLCmdOYyo0keV1JWR1kWv6YrtLw1JNKq1M8g4kH/AFLt7jAXYnhOdAhVpVDvo/u+f7rSsnqD74GzfwSEJ/Zswj/+XU/u39BNj64rbZMVZLqNXKohDKfWNj6iPTHWX4pWy0CoBWpDqdQI2F+nbAD8V4RmKRmrl3TnPKORBFvfHOR4pUpXSqVaNxvbkevoRi0cL45rEZfMmnP+RX8yeikhrb8j6jHPE0pXGcyvhMSYr0hCm8bgspEiNxgKEDDA7wQcSVVJufxx0vmEEbxf33xPl6DStpk7XNzzwA4F/KAB0MH1k+xwzpZdmUFwlNWEk3kjkYuTviE8TdX8sT73ja4M/r3xviHEWqGCLn33H3nb6YDrM1GIFKmzPNoUke0cxbnMYampl8oVZD42ZAGktGhTzYATJA2n16YVU6elCtO7EQ9QRAF5UHkuwJO/pgBMs5YKnmJt5b7mOXUn78AXxLiL1ySzzcXM35SfyHIbYKzeVNKmhqgIsakpX8Rwdi37oO9/6YJZaWR5CrmhtPyUz1j7Td2+nMoKzvWqFnJZ3Mkn78BNWzzVSNZ8o+VBOmeVvxP/ABiNvIGAjVsx9fsj8z+jipBhd+Z5DrB/P/vgd2+gwHVGow+UkTvBIxdv7KuIgZxfFJYG3mYkAH5rExcSNueKLOGXAMwUzFMj99Z9CQPzwHp2XyTU1qUTpDUazFbkmBMna4EfqcMPjnKCtlKdVfsMwHPyVh4gFujSOxGN8VYjNVlMliockQdSuiOfrp9ZPfDHhVsjWoNBNMF1OxOg6wB2kxHTAeb5DKlkiqDrDf8AWCbdoWf9WD24SVSfEKFiAPMQF2At1jf1xZuEcOWsiSIP+G0WA0+enO/zKCnseuM+KeEBlVl1FZIkbWbw7b7SZt06YCu5iszLq1Nbc6juACLTF5YbTIw7OYFWmgAfUFEtqcEQDIsYi/Xb1OE9dP76pSEBggJ5gEA6hF+pM46y9eqiob+WCJ67n1uQN+eA54zl/DYVC5E3CkwdhBkXmDFumIa/GSqDWFZQwILAEATcBkvbmSDHvg/jdcZijRD6Uc8js8BhG8EggGBvJxR6ulX8E1CUeQ0po0n7Ld79ha2AunBqi5mozZcxUvqoOYLxYshBhzFoBkDn1bcKzTN/dio1O8BToKkgmQVYBT7lSL2OPH8vmXov5Ts09pBsbbGRuIIxesn8WUs2hpZw+G7LpFYDzC4A18qi2G8MBPmO2AvEJBSuukEga1AqUmPIsreZWJO+/QgbVj4q+AKIU1UDqu5NIeIEB2NRCfEQdxqHfCimudyLA0SKtBvlCnXTfrp2vv5fKwvIxaOEfGIqwtOqMtWUWo1YaixnkxXVRJ/lC3wHnx+F66jxKDrVAE6qLSR6gedfcDA1LibA6cwsgmC0XHI7Qfz9cX/ieeydSp4ecy7ZHNj5a1EFBM76Vkwf3lN+hwVmfh+toDE0M/RYWZoL23C1Ugz/ADEkcxgPPDwvL1b02K+h1L98FffDfhuVr0/KKq1FYEFG1GRBIuV2kbXxLW+EPNqpM2WfktQjT6B1MEXHLC+uK9KBmabQTaol1PqIg+0RgE+XQaAekyeU7xfYC+Is5mDpCSBp3jc873uZxxRzEKVJBHKd/wBDf64YcUya6KdSYGhVcd1sbb6oKmO+AViihAIYk8xEH8x/3xxlyByJN+wA+n6/A2jlEZCVcCCNWqFEX9wfY4c0fh+k4BNbQouxZNAC35kgksQYkdcAuy+WNbRTppLORZRqf0UE7CNzAHM3w2zlenkl8KgwqZq4ZkOpKXI3+3UixOw2HOZczxallU000Klh8oP96wjyiof8tLzoHmNpPPFQq1nqmwAHRbKB/T1OA06SZJ1OTyvPUk874KsvkgT9qDMdu/fvbAnihbJc82/+PT139MRqxXAEZqqACq8z5j+X54FUXvtjnE6ADcegP54CL8MSZT51/mH444qAA2MjG8u5DAjfAe48UWOI5dgL1MtTEm19Ej7qajDL4Qmqj0jeVidzBD0yNxzCn3wszOZD0uFV2jU1MA8vkeB/tYjBPwVmPDzmZQzC1nPaA2sf/hNv4sBUPgTjT06tRCTqeGpg7BllqYPuCv8ArxfOGsXOZpFdVOmVq0/5XRX+7SJx59x/InLcUfSPlqkqBYWYlfb5fY49T4FSAzAY3pVKbU5jddIrU+W3huR/oPTAVXP5MeOrqBFXl0FUSYH82oR2xBmssWCKygks6KpHRVqAbdRGCfEK5dl3ehVdAbTKNrBvtfxB6LjfFqUB6qkzSrU6qkbxUDFfaGXAVH474eFyeXYAkgvcdPJH3McefVqzN8xJPc/q+PYP7TKMZVBbTrq3jYawB6+UA48drC+A6ZwWmNMnbcDHb5U/ZhvS/wB2BxgmmwXY6T32+7AFcG43WyzHwzY/NTYakaOTKbH8RyIxYK3FaWauiqlYf5VQ+Un/AMqobg/wPe9mOKwahPzKGE/MN/qPzwwXKDTIa3RxI+u/vbAOct8SKF/Zs5SJpLbw6gJNORvScAPSba0Fe3PB3w7Wq0apfh2Y8ZYlqLxrKjkyEgVI2Gm4tBG2EtLOaqYTMUmqUxZXQhmT+RxJA/gbUOw3xs8BWPFy1RasbaW8Oqp5Shgh99jeLYD0VviSlmakOPBrbMjiFMb77ieVj01b4U5zLorkIVuZNLVa1jCuLx2g8sV2h8VBjoztMvJ/xGULUXr9mG+k+uLPT4oj6tZSpQKqUqAEsCs6TU03NvLqBlbg9AHlIJfSAq+UcgZPO/XDr9tDo1MiJHlBPNRK8wbiV9xhICysINxEQfp/2wQ1YsyMR8sREcj39u2Ak4OF8RVeRJB3jbzfUiw9cTZrjNoRecgudUcgQvyho5nUcFJk5apXLKoVmXY7jnab6fNH8J64RVVnYGwkn/gbDAcgFmJJ3uzG/qe5xurXmy2Ucuvc9TiPVaMc4DMSU0nfHGMBwHTWOOScYTjWAzG0NxjWMwHrObzP/wDGcNcbK9RB7eGw/P64dZN9PFnJJAfQ5B6MA7/RdQ9zhFQywfgdMyZpVqn+5Sf/ANX34N4swXimWLWFWmqtfaCaT/QUj+jgOP7VqPh5hKnN1WfWND/70OLl8D8TFTLUifMUAQzNtDaRt/5eY/2Yq39rilsvRqwZOoGZ3YeMPozOPbEH9knESQ9IncqRPVwUnt5nU+2AfZigv7XnKYEDV4kbRqBB36eNPtiHOjxck1QD/JAIsf8ABqACefyacMM44HEvEIOitlbQdyo1NP8A/mPrgL4bh8tWpcw1Vf8A1UpT76eAC/tBph+GU6k3kT700n2lGx4k639+X6nHtHEaoqcHdTcoFHOxBqL/AO/7seL1LnAcjBArEbqpHRh+Ygj2OB9J6YJpV7R+UjAd061KQSroeqNP0DX/AN2DcpmgP85TO4qIw+9QfxGANKEi8W/7/qMGrw/WPKV9SVA+uAlbLyZXwy3VKiqT6CZGC8pWzCm2s8tNRVqAj7SktuO0/fBwnfg9UCwDfykHEtNHIAqhgBYOEbUvqQPMB0JnocA9d1rDyoxa80XZuQ3ouTqE/uMTzgttgXI5gFxSV6lNgTCuflMRY235hhBAvgOvk6qmKNZq03/uvEJA/iUgMp9RHfDPK5d64/8AEK4cEBHOpXMMBFSbRBIDNcdxgK5UyxXSeTbH9fXEmdoaXULOwK+vM9jI9scZlm0hWAgHpcdgenP3OGGVy6kKrGCYgQZ2uQQItEx326h1w/ihQQ6yjRc7Bo+bvYieduowszxdWZGGmIsvynoe4O/vgni6QtNxYMGhTcjSxF/aMGZOouYplXjxlHkgXKqPl5THTeJjbAV7GYKr5Z0MMsc/XpGB2Jm++A5xmNjGsBmMxmMwGYzGYzAesfCkVODZpAbo1NgJ/eXT+NT7sR/2l0yjZWrtDVdRHTx3LR7Pjf8AZAzNleIJAM0gb9iv3YsP9o3DWzWXBUSVr1AeULUOqT21JH+oYA34rjM8L1EEMoFQjcz87Semlo98UP8As+c080QtzoffqoZx/uUXxfuEVD4NOlUAdGWG5BgdSn76YH+rCX4f4PTy+Zm7GbTyvp2g3IP6vgLdn6KeNRYxpFXSp3AWtT26wLH2acIvgujFfMgzGqmeVgH0HtMOcOsk4fLabaoQA7nVTYlD6xpB7E4FFRaecIgKtZWjb7QLrc8xt7YCv5PJEZfO0WBimdQneCyknsLH648hr8NqT5UZvRSdvQbY+kc9ltVTMoI/vcu31iRvt52cewGPm/i7MKzXMSSu+xMiO2AD1MLSR2uMSpmWkSQO+kf0x1S4jVUQHMHrf8cFLxV4kspPems/WL4AUZhv3k90H/xx0K77DQf9Cf0xOOM1jtp6fIv9MM8rxjMFWBBJi40L7cv1OAW/trwBopH0A5+hxwuZrgjSzJIEAOVnkIlr4PqV8wCWlU9lH15jEuW4vnDOiuwVYJIaVAv1tysMBEuezbLPjvYXVWJaJiYXaCYkxviyfD+TqGRWaaYYN53kkwurc2Am+K9lMy1ViKj+fQfO8QIizGDYC5+nPFp4EqoYIR9ZliVaWBNjJBmJMSeXPkFPz2QKp4qtKmw97R9LXwJwrNMrE6dQEtp5dCe3thnnc3CAoYnVKi6x3B2BgH/i2CuHcKNaGpaRqJ7TblJjfvNzvfAS57KJVFMIFiW8jHS14LaWus7EC3vgCjw1qTWJHm8rACZUmdxZltN7ffiTjjGmQjLDDULiCORPY2Xvg/gHFQ9MjMy14DkNdQD80EaonfcdxbAG5epTzQK1acOklltfnqSRM2Mree+K7xX4ZZUNWi3jUryQoBX+dQZWOsRY7Yu1DLAL5CXXdbEwL25EwByjlGAa9dEqAmoKVY/5gbyv0DfZMD7RE8r4DzYiMaxeeMcMo1G01QMtVNw/+U5PMgfKP4lJEm+KxxjgtbLNFRLH5XEMjfysLH8eoGAW4zGYzAZja46RZ54sVfIU6FCmSJrVAriQYVT8vqzb9ALXM4C9f2NZUJSzWq/iUdo5Bkt6wTi0Z8MQ4mzM0kc48Pfbkp54R/2cO3hV6kADRAkkGxXUPwPPDNEZ9XkJS0ibxoBk8zA6QLc8Brh6ulIaYaFdukFaisoHQFiPacbOSnMJUIARmk7A2IP1gn6ziLJZoKXUgiwuG6kdfQCPXDGg4IbzagCrFSZmVsf9yyT+6LYCXLa6JZROlrz6XEdCbCY546rURUHifaptqidgbx7kH688CZjiGqvCnUFSBAF9METuCdN/wxNXqJ81N41yCDym82uYYbAYCxVk0miZgmU3vAPlnkdyffHzd8Y5E0c06MIM39rW+mPectmCWBcjStydUiYjkPKIETjzD+1mk7Z0SonSDIBkggESOt2G32cB5ycT0M0y/KFn+UH8QcZWpAECY69vYdsdKKYP2n9IX8Z/DASNnqp3dvQW9rbYjWu37xONtVBBCqRfm0/gAPuxCjEGYH5YCcVdUA3PXn9T9cF5Ys0q6+UDuLgQt+cXEfxHEnCswgMsBIuCBF+w/OMEvxUw00wdXPTz3BPLrfAF8AyBNIEEfNJYjWBsYIkQZ7m4O2HmRyy03YhtSsYdjYjnbWJGqZleuEGTyzPSBdaYJAIkMqogm5KsPmI/DeQMM6+YooiUwPET94kAWggbCF1QIHQ3wA2Sr08ynhuAKi7MQAWJt5gOUQNQ2m+042/BWojyl0YBjE2lhaNxyienXA/7K1IqHNhu6r5ljYWEEEX6Yc1OKmmBTrDxaJiHG6yYHOwPsJ6YBPlOIpmFFHNMRUUwlU8oWIafmAMDrFri2CV4e+XEVAxpEG/2d4lY3Hcf0xxnuAK48jAyfIwtfYBp5nqDuBPbOF8WfLf+HzY1Ue4nT0IIuPacALls+ctVHmc0iRzuI6EiNwPY4fcQyiZmlrCiohP2QFde6zsQN1bfkWsAFxjggqKalBlqUCJsRIPIxba/frhdwta2VeNVmHlMnS19iPyNxgJqGabLjRUIzOTLRJF07dabentOGuVybBCci4zOXc+fKVIJ62XZiBfUkMI2nEpWnmX8jrQzLW816Nb+F5+UnqRz574VVuD1qFY+ADSrC70GNj3pmfMN4AMxME4CNvh7L5liMuxo1h82WrGDPMU3YAH+V9J74q3EOHVaLslWmyMpghhHpj1bhtU5inqzKEv/AP2eUVI5id2Ta9thvg3M8PpNSZKhWtSIhYOiog6Sd1k+nmtEXDxMLOPQfh2uTQ/Z8ypYKuumd2UA+bTFwCOXXvjrMfCNJCKiMbWam6Ax1IIIkD2OGGZorRKF4YctzBvuDyv+pwFiyTLRGkOGpFAYWI8wAIPYD6n0tFxHiZoskNqVzEzAEQI8vPf6jqMKVzKMGKmLyoWbXBO463O++A8/mCSSPMIkSPLYrNuUx92AmrZl31Mp0SABItvyP669cMKGdUg76hblcDYRN4GnluuFBpAgPEC2zgRJv+AF+pxLwjMHxCzqyr8yk7EljM33MdOnLAM8pmwoMgiTBaCZBJGxvs0wBbvGDMnpumqSdzy7nttyt9MCU6y1A0SYtY6dzuJsxncAT7Y7oZOdxUibkWFzzgwZ74Brq8NdQgT8xW9uZvbb12+qr+0Thv7TRpFJdgSkyF+W5k2ABX0HlvixZXLkgCxS0xPMXI7jHWd4Uz0KlBr6hKlSOkReCL7kde2A+e89kzTcrqViN9MkA8xMXI7W7nA4U4tWY4McsG8RfMJhbcrX0kxee8YrRVnfSASSbKon6AYDshREmf5f64Jp8MqOJ0img+Z6h0r233PYScWOnwijkQDXdDmYnQx1eGemlZ8w6nnsOeK9nqgqHW2ortqMAn+VeXvOA7HhKYWCTu527aEnpzafQYMrZY1gJYqNQ1VGnQAegAu3LSBOOMtwQJTFfMmEiadKdL1AOfVKZv5jduQ54J/axmGTUmmgiudKnSqCYUb2M+7aufIN5vigqgoihaYJ1G2p4+UL+7sYEnc88T8LyPmHiaTrIBUFojcACIJA5HoccUuGAuS8qkiJgEncRMKJsSdhtucW7hmWUVAkESpAMDzRbUYHmuN7+1sBVM9xSAGo1CysYFrjfSpnb87bwcGcPz1KrTA8qLBDW8oLWgqLgHcxa8iOdJyebam0iD1BuDhjlG0gsoDq4hl2F+RjY7mRziOwWZsnVy8FabPRialKQ2mBZgdmWJPoffBGZylLO0AEY6gYi+pOayDdlnVbccrGMLOB8VekdLl3piAHAOumD+9+8gLbT9MNM9w9iVzFAqtU3OkjRUAuwNyAd4++MBVaOYr5Gr/Epgg3R1b8Qbwe/tizBKebp+JR823iUj8ynmUPTf6WPLE9LN0s8po1U8LMJIKGJnmUJv8A6TP0xW89wXMZNjVpE6QbsvKLEMOQn22wA+epuqmCXpgkMSIdOzDl67emGfDPiQlFpZxXrULBWDEVaPem3Ll5WkT0wdkOIDMoalkzCRqsQGHe2x5j1xHSy1Co5UjQTvSEFTJsUM7QJK/SNsA5IB01KdQ1F/egU3g2XWpBDEDncGOUxjfiqxBLDSSJO3fYnTI6g7E9Iwtq8W/ZyF0k0jA3mAtyQROlsR8RpskVaDg06pHki6E72EAxINx0wDNeIam8IkmbABgSpvHW1wJi8nACVWUmmFDNqPiTLQrSRB6Bb/qMBZHLMHLySQfLNiDyAv8AZ7bEjDqVpU9TvLMxhmmJF1HoB+WAi/aKVFWVwbq1iPMkC4M7ExuDckROF1PPV3DUdLBWGpdIMkbHrsQIiRa+84LGRRqhqV2JpVBAWRqZ4Ft4FlAa9owdQzqBC7jSySNCmx0raI5SYuIBnfAMf/pFNKI8x+yWQGWVrCxJPIDrbfCzSrVPJTuBfUIsdtyBuse3phYtasKpZm8z3p3st+YtEr5o7A8sF8UzbqNCsz2IbSNMHkAV3kzcdeQwDnNU1ZfKCDsQCIEdPxnnOOa1VhCKx/eixiYmRIM9PvwsyNSoTNVmA3AUzHpMgRcXMXGIeN5VTT00m1fKNKkzYdgSTEbDrgLV+106QBcQzSpKgSIIg7kbnvF+mDslxgsBEFf4jBmQRygxHO+PLafFjQAAUsflqSNS9je8/rlhvl+OFyqiqiCSdJjQSQJHlmNuf5YC88f4LSqqayIrqQDUF1KTvIUiRfnPbpipZ2vRpo37FSpK+n5gpmdratiOtpPUYefD/HFQlmVpAgAmxHMbExMWJO+C+McO/uzmMmojUTUWAxUi5ZRHpvtgPJE4DW1KaoOt2hUJJdz1PML955A4Y+Pl8o5aqBmMxyWF8KlbpcOw6fKN7m2CfiL4jZaeim2kuD4kXYz+Eg3PPFe4XwZq3mJ0pzYiALT6QBeByHLfAT1alXPVSdry7sZAm0sY9AB7AYm4dmED+F/kK0l9BJLbByeQkwB+eJc7xRVCUMqHRQ1yRBJNgxAvqvAnYQBzOA2y6BvDUmwmo0WBBHrYdDzMYC1RTqLBZiOYAgww2IBsYI6Xk2xvhfEtRdQSoWTBtoVYkkaRebDsMVWvxkKhppqaTYs3y7TGkwSY3tiTh/E2LokKASpOjy32WSegIuZiW5mwV7HdKoVIIJFwbdjIxyqzjCMA8yWcIBZLgnzqTBEiCOcq8xtExhlleJ1MuxrU5qUKhIq02JOlib33EmSG9jfFVy9Yo0rv9QZ3B7YtOTqa01oFGuz0yZRiDBn91jIA++ZwDjMZahmUWorEXAWqsB6dpVXAtO8GwvY4LpcVBq+HWIBCwrgxKi3OBz2n+mKwtHwZrZfz0zIq0XGwG4Ydr25bicNagp5mmHQE02BXceIjRMdzPPmMATnMmqwE00zqkFTZthv9nkINu2B69CQCyAtPmtLKR8u1123v1xJkM6VilX2PyPYBtgLxaeY6g98Ls/SZH1DVvYX+1fpdZ2It2wEvEQFt8/KCTEwZ5SQR+J644/aRHhvcmYaCNJJ1EwATzFvvnAOdqjWhLImmeRYC5MxtqjYfoE5biR1MQCS/+HAUhQLkwNrH0E+mAa6EpsQCgaZvsqgWHUnt0jtgGRXbVXMKggA7KLkgjYtae59AcQfMagCgkC7LHlYEiZax3P17461rSYU4nSZIJ+drAGdN7xz5T0wBrcTTQPFLFip0C4JAI0kRMGRIJF5HbAeQqvratV0mm3lVLGYJKhRciAZjmGwDkKuqpOjzTKKSf9JMmQot1nfrgjiNXWgKebTIHItceeOQJkW3MRgG9LM6ZmA7EgmNR84Fh/CNK29d8C1wj1AQ2lnERsWPTsZnynnhNVzlRbx5o5C0DYix2/7324rVRUUMX86glr3k7R+tz3wDHjPEG0KsWOqSQQYHToL29fpmW4iAhAc9pVW2AuRz25c8I6uZgSTq5eaGk9x+fbHeWzCsCAonTMWAtcjvPm3PTAFZmqzsHJZvKdMzY22vKnb9HGqWeUaRUQHymDAJ27w0EdSffmpQajGoxy+lvwAx3mA2rSTJUxa9h+XbAPMvmVaCG8lpDtIU7kg2IE7g/htbuAfENahsy6TZiP7wOJMTbkI3uO18edZOuAAAFDA2Y85/e5GP1ODeGZgM3mO5+ZQBMA3IPLvynAelZr4epZ0Gvk9KVompl7NPVkFtY9PuOKR8QZzwyKKSKv2hyXmAO8gW67kkCGfCeIFSDliS4303Zf5ZvE7hvYkWxdwMpnwGYUqWe0wKunSj233MN36+ggPHjkfCu41VJHkvIJ2B6sdyOUjmcd8Xdgip5QearAG1z/KNgeZ1HaMWXi/D2ymrxqGlkkUwRclo2IuSbnVJtG2KKxao5J3P0A7dAOnLAE8OpoC7PdFHTcn5R9R9ATyjHaCopXTu8FYvJsQCTa1j2xt6aqFBHlUB2HMk/IL8yL+hPTGmYpT8Qt53lVA5A/ORy5x/qbpgFgOMJxrGYDpMMOB5/wAKrLCUNnXqP6gwQeoxlPKKyAg3wBUQqYOAtOYplKoZHJDgEwLOpuCI2ItM3UnpjFqFXcUT5h868nG+oDk42MWPvdXwniIladWdJazAkFSdyL/X3w3fhZ+YMSoMGJ10yvtsQbXwHNSq1QvqIIWCRsSbiZF1YbdDYEThhmc8xoKZlkMg7RYEqwvG5jvecBZbMGm58VQQD5amyk2uSNptvIHtiTieZhtc+UESFNpmBGn1IJjcDlgFVZUqEMZ1gy5NxEyZ6zJ22jBVDLeJV1mSi7AAnlqJ5eWJ6nbEWZyrV1JUaWEkrsGIMGNwGnltvgipVNKkhphg5ZiZiwGwM87t15c8ARkcwgMPBLTpQTvG7Gw1SLwTsBOAHDa1Z1Jva+kgyIH8oIuR13OGXC8vFQVNZgSRN58pNui2iTFzzwszT+MxOnQFAAg231Ed+5HPAEZOnJeoxnV9rolg4WOc6VBkdhviOrxS2pVGlTI0i3MSOyiAJ74bNThFDuFBWTcKBvYgQBut+3XA6BEDrTdGXVIJmOYgdgOv34CvZ1GkjSABDAKCARYkiOXP2GOMkoLMCBBk3t8t4ve+3vgjNp5zaE5AEREzHT8QcSV+HhogmDdCZHlMgTJ5FSJ6+uA6rUAaYm8LaYnkLHoLWOFAsLGPvuJvbDENBKCbkC8eWd/UEAHA1B9BZT0I9wZ/C3vgAySsET2N8bZixmL7nG/Dk2tf5SYwRWywAN9iPv5+mAFUE2m3rgig8GzQs3tc7x69uU4hRJYKN59L4k/ZbLpgkgk7iOlzA+mAnyfETTJiRcAxY2n7+eLhwLiPiCT5WX7XWRMbzI6zbvimywMN5ptLTaNjPLpgzJ5rSNImD9kwQL8msR9MB7JRz9LMUhQzQnyRTcQrCRDaSdoH2DIPLHnPGPhFso0gNUosSQyiQygkQJE9iN9+YuRwriWjStZgVZSAQZbvB9SN7+k4u/BOKB1NMgVKTXZW57biBDj97neQInAeZcQpvUXRTS7MWqHmCRBmY0qokA7XPXCXj0CqUX5KYCL3AFye5JJ98X34p+Hmpnx6GoqbeXdTOzLNjtvMyIJxU6ddHYipSBcLAYCTcAAsJhmAEbd74CuYzGYzAMeG7e5/LEOf+b2GMxmAgr/MfXF3yP8Ag1f5f/14zGYCDh+x9vwwvyPyt6j/AKGxmMwBuY3OBOO7r/IPwXGYzAS8R/wW/wDt0/8AoOEfDvnX+f8AI41jMAZ8Qb/rvgf7FT/T+OMxmAky3+HU9R/0nE+Y/wAOn6f+98ZjMBmX+VfVcLs7/iYzGYCFN/p+ODOXsP8AqGMxmAArfMfXBWR+YfrnjeMwGm+Uen9MSZT5fcf+3GYzAE0/m9sXf4J/zf5h+GNYzAWLM/4VT/7B/BceNf5o9V/DGYz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5060" name="Picture 4" descr="http://t0.gstatic.com/images?q=tbn:ANd9GcRUQggIXNVcHci-vAuHmESuSxe5Ns7ELFSIYSjcbNqGL39osGio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635822" cy="3581400"/>
          </a:xfrm>
          <a:prstGeom prst="rect">
            <a:avLst/>
          </a:prstGeom>
          <a:noFill/>
        </p:spPr>
      </p:pic>
      <p:pic>
        <p:nvPicPr>
          <p:cNvPr id="45062" name="Picture 6" descr="http://t3.gstatic.com/images?q=tbn:ANd9GcTUw-3tZu2mtSBlMM57Sw975sRTB1lAKZj_Mcirvtr09nfIiAy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724400" cy="37495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Cilia and Flagella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Cilia – hair-like projections on the outside of a cell</a:t>
            </a:r>
          </a:p>
          <a:p>
            <a:pPr lvl="1"/>
            <a:r>
              <a:rPr lang="en-US" dirty="0" smtClean="0"/>
              <a:t>Used for movement</a:t>
            </a:r>
          </a:p>
          <a:p>
            <a:r>
              <a:rPr lang="en-US" dirty="0" smtClean="0"/>
              <a:t>Flagella – a “tail” used for movement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uic.edu/classes/bios/bios100/lectf03am/cilia_flag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Processes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00200" y="2819400"/>
            <a:ext cx="7086600" cy="1509712"/>
          </a:xfrm>
        </p:spPr>
        <p:txBody>
          <a:bodyPr/>
          <a:lstStyle/>
          <a:p>
            <a:r>
              <a:rPr lang="en-US" dirty="0" smtClean="0"/>
              <a:t>Crash Course: Membranes </a:t>
            </a:r>
            <a:r>
              <a:rPr lang="en-US" dirty="0"/>
              <a:t>and Transport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www.youtube.com/watch?v=dPKvHrD1eS4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More Important Terms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vs Passive Transport</a:t>
            </a:r>
          </a:p>
          <a:p>
            <a:pPr lvl="1"/>
            <a:r>
              <a:rPr lang="en-US" dirty="0" smtClean="0"/>
              <a:t>Active requires energy</a:t>
            </a:r>
          </a:p>
          <a:p>
            <a:pPr lvl="1"/>
            <a:r>
              <a:rPr lang="en-US" dirty="0" smtClean="0"/>
              <a:t>Passive requires NO energy</a:t>
            </a:r>
          </a:p>
          <a:p>
            <a:r>
              <a:rPr lang="en-US" dirty="0" smtClean="0"/>
              <a:t>Concentration:  the amount of solute in a solution</a:t>
            </a:r>
          </a:p>
          <a:p>
            <a:pPr lvl="1"/>
            <a:r>
              <a:rPr lang="en-US" dirty="0" smtClean="0"/>
              <a:t>Shorthand = [ ]</a:t>
            </a:r>
          </a:p>
          <a:p>
            <a:r>
              <a:rPr lang="en-US" dirty="0" smtClean="0"/>
              <a:t>Equilibrium: when the concentration is the same</a:t>
            </a:r>
          </a:p>
          <a:p>
            <a:pPr lvl="1"/>
            <a:r>
              <a:rPr lang="en-US" dirty="0" smtClean="0"/>
              <a:t>When the solute is spread out evenly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Molecules move from an area of high [ ] to an area of low [ ] in order to reach equilibrium</a:t>
            </a:r>
          </a:p>
          <a:p>
            <a:r>
              <a:rPr lang="en-US" dirty="0" smtClean="0"/>
              <a:t>Passive – NO energy required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www.biologycorner.com/resources/diffusion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8052179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6" name="Picture 6" descr="http://t0.gstatic.com/images?q=tbn:ANd9GcRgJaxBhI4Ryqm-jiHOA296GxzfoJPj5H6GzzU_hwb9wL91T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03280" cy="533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Cell Theory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 parts to the Cell Theory:</a:t>
            </a:r>
          </a:p>
          <a:p>
            <a:pPr lvl="1"/>
            <a:r>
              <a:rPr lang="en-US" sz="3200" dirty="0" smtClean="0"/>
              <a:t>All living things are composed of cells.</a:t>
            </a:r>
          </a:p>
          <a:p>
            <a:pPr lvl="1"/>
            <a:r>
              <a:rPr lang="en-US" sz="3200" dirty="0" smtClean="0"/>
              <a:t>Cells are the basic units of structure and function.</a:t>
            </a:r>
          </a:p>
          <a:p>
            <a:pPr lvl="1"/>
            <a:r>
              <a:rPr lang="en-US" sz="3200" dirty="0" smtClean="0"/>
              <a:t>New cells are produced from existing cells.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53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Osmosis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 dirty="0" smtClean="0"/>
              <a:t>Diffusion of water through a semipermeable membrane</a:t>
            </a:r>
          </a:p>
          <a:p>
            <a:pPr lvl="1"/>
            <a:r>
              <a:rPr lang="en-US" dirty="0" smtClean="0"/>
              <a:t>Semipermeable: only some stuff can move through it</a:t>
            </a:r>
          </a:p>
          <a:p>
            <a:r>
              <a:rPr lang="en-US" dirty="0" smtClean="0"/>
              <a:t>High [water] to low [water]</a:t>
            </a:r>
          </a:p>
          <a:p>
            <a:r>
              <a:rPr lang="en-US" dirty="0" smtClean="0"/>
              <a:t>Water moves from an area of low [solute] to high [solute]</a:t>
            </a:r>
          </a:p>
          <a:p>
            <a:r>
              <a:rPr lang="en-US" dirty="0" smtClean="0"/>
              <a:t>Goal is to reach equilibrium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122" name="AutoShape 2" descr="data:image/jpeg;base64,/9j/4AAQSkZJRgABAQAAAQABAAD/2wCEAAkGBhIREBMSEBQTFRQWFRQVGRgVFhkXGBwYFRQVFBQYFRQYHSYfFxkjGRgYHy8gJScpLiwsFh4xNTAqNSYrLSkBCQoKDgwOGg8PGiokHyU1LC8xKjEsLSksKyosKSwsKi82LC8pLC0sLywpKiwsLC4sLCwsLDUsLywpLCwsKTQsLP/AABEIALwBDAMBIgACEQEDEQH/xAAbAAEAAgMBAQAAAAAAAAAAAAAABAUCAwYBB//EAEYQAAEDAQUEBQoEBAMIAwAAAAEAAhEDBAUSITEGMkFREyJhcbEHFDNCcoGCkaHBUnOy0WKSs+EWNFMVIyRDk9Pw8WPC0v/EABgBAQADAQAAAAAAAAAAAAAAAAABAwQC/8QALxEAAgIBAwMCBQMEAwAAAAAAAAECAxESITEEQVETMiJhcYHwkaGxQsHR8QUUM//aAAwDAQACEQMRAD8A+4qNeN4MoUzUqThBaDAk9Z7WDIZnMjRSVCvl1QUKho021agEsY4gAuBBEkx3+5AVlLbyxFocapaCA44mPGEOAIxkAhuTm6n1hzC9btzY5INRwg4c6dTMhocQBhmc8MHPE1wiQqg0LUK3SeYUN5+HrMJk06bGOEvgQ2mAYjLFAyl6hTt7WgeY2UuDQAYptAIwtIDQ8kDCIAnSM8oIHR3VtHQtLi2i4uIEnquAiQAZiM5BiZg6KzUay2NjYcKbGPLQDha2QNcOIDMSpKAIiIAiIgC56jt5Y3TL3tIMQ6m+ScpDQ0EuiRpzC6FcPb7NbKuRu+zmMTRLm4S3pmajFxYxvA6nSMLwLf8Ax7YSJbVxAESWseQAXMYXOOGA0F7QTwzGoKydtzYwQOkMklvo6kggEkQWyXSA3CJMuaIzVXTdbi4uFis+BzmkD/dA4ZZhLnB5k9QZjdhpAdhAV3c9346AFps1Bjs24GtaW4S0NgDOBh6sdnJAW1KoHNDhoQCO4iRqsl41sCBovUAREQBERAEREAREQBERAEREAREQBERAEREARarRaAxsu7B7zosG13H1QO85/ID7oDC279D8w/0aqlqutb3Y6O76R3P/AEavapXSu5NPvI+yA3otFntYeS2CHCJB7f8A0t6AIiIAiIgCKK224icAkAkSTAy+ZWYqO/h+qA1XP/l6P5VP9AUxVt01Heb0d30dPn+AKQ624SMYgEgSDIzy7CgJSIiAIiIAiLVaLSGAE8TAA4nX7IDaijis48AO8z9l70jv4fkf3QG9FHNZ3IHuJH2WVntQfIEgjUHggNyIiAIiIAiKLTtuPNgkcyYHu1QEpFo6R38P1TpHfw/UIDeii+ewQHiJMAzIk6KUgIl5iWD2m+K0CwRuucO5xA+UrfeW4Pab4rYEBW2qzOx0eu70h4//AA1VINiJ1e8/Ef3Xtr36P5jv6NZSVAId1sAqPA5DxKs1XXf6R/cPEqxUgIiIAiIgKSzUA5zuBxOzEg6niFLbZXSOu7+Y/dabBvO9p3iVYBAVd1WVxoUuu70dP1j+AclttFjAAdmTIzJJ4jiVsun/AC9H8un+gLZbN33t8VAJqIikBERAFCvNshgOmMfpcpqiXh6ntj9LkBpFgjdc4dziPpK981d+N3z/ALKUigEQ2KdXOPxH915dLYNQD+H7qWVGuzeqfD91ILBERAEREAVHYbPiGpB5gkH6K8VTdeiA3eau/G75n7p5q7i938x+ylIoBBqWQNLDqcbczmdRxKtFCtPqe23xCmqQRLy3B7TfFbAtd5bg9pvitgUAjWvfo/mO/o1lJUa179H8x39GspKAi3f6R/cPEqxVdd/pH9w8SrFSAiIgCIiAqbBvO9p3iVYBV9g3ne07xKsAoBEun/L0fy6f6As7Zu/E3xWF0/5ej+XT/QFnbN34m+KAnIiKQEREAUS8PU9sfpcpaiXh6ntj9LkBtREUA8KjXZvVPh+6klRrs3qnw/dSCwREQBERAFU3XorZUlhqlrZEH3qUm+DmUlHktUUM2t3IfX90FsdyH1/dToZx6sTbavU9tviFNVXUtMlgIjrt49oVooaa5O4yUuCJeW4Pab4rYFrvLcHtN8VkarRqR8woOsmi179H8x39GspKhWu0Nx0cx6R39GqpQrt/EPmmGRqXk0Xf6R/cPEqxVdd/pH9zfEqxQkIiIAiIgKmwbzvad4lWAVdYnAOdJAzdr3lTRaGzvBMEZSNF0/5ej+XT/QFnbN34m+K0XTXb0FHMejp/oC3WpwLciDm3TvCYGUyeiIhIREQBRLw9T2x+lylqJeHqe2P0uQG1ERQDwqNdm9U+H7qSVGuzeqfD91ILBERAEREAXL3c0LqFzN3aK6rhmTqPdH7kzCP/AAlcJtl5RnWK0ihTotfha1zy9zhOIYgGRplGZnXTJavKntFa7MaDbO51Om4OJe3UvB3cR0gQY4z2Kyue4qV42WzWi8KIdXwnrdZhc0PdgLmtIkEQYPPLIq9JJanwbKaYVRjdcsxe2Fzku7BbG1vN6rQQ2p0TwDqA6HQfmutXNYAKtIAAAOYABkAAQAAOAXSqi3sZaMZljyQL6fFKf4m+KhNcY0Hzj7KXfvofib4qLS0Hcph7Ti33/Yxc2SCW6GRnxgt8CfmspPIfP+yyVNfVzVatQPpVcEU3UyJMHE4E4gMiInXirq4xlLEnj5lZdXLVJqVJAEBune5XC+cXbcFtq1aw6VzDTzpvL8i7Ba2MLWtnC0Y6Ug6hhykkLprrua1trY69oL2B9ZwaHEA48ApSIGQGPqyQCQQur+nhFvFi/fwaKG9C/O50KLkLRs9eJa4NtgmRhJxNgDE2SWjrGGUTByJdW4EQo7MW1riBaiKfWEB7y6HWk1Dm5uTjTMTMgiNFz/1q8f8ArH9/8Fup+Dr0XgC9WI7OZp2o9IW4RvOz04nVS8R5fX+y5Taba+nd7gXsdUe99TC1pAyacyXHTUcFd7PX7TtlnbXpAgEkEO1DmmCDGvfyIWxxws4MSps0eo1s3yTqbcLQ0AAAAATwAgLTXrEOaIGbm5/EFwXlVva20alEUHVadEtnFTJE1MRlrnNzybhgdp14dNcVeu+zWZ1qBFYhhdIg7/VLhwJbhJ7SmnbJZbRKFUbcrf8AU7pERYzSEREAUS8PU9sfpcpaiXh6ntj9LkBtREUA8KjXZvVPh+6klRrs3qnw/dSCwREQBERAFx1W39BZ61aC7o6b3wOOEExPDvXYrl7CBhOKIgzOkcZ7IV1XDMt2Ncc/nBx2w/lArW60mhaKdOC1z2lgOWCDDg4mRB1596vtu9pH2Gy9LSaHPc9tMYpLRIc7EQNd2AOZVPsrtPdfnZo2Sj0T6hLRUwgNfGeEdYloMSBABy0yXaWuxsqsNOqxr2O1a4SDx0KvlhS4NV+iF6bg1HbbychsDtVVt2dZrQ+nVpjE0QHB2YykwRH1C+nLkrHd1Kg+nTosbTYHtOFogSSJPae1daqbsZWCqEoSnOUFhZ4+xXX76H4m+K+O7a39eNO8MFF9Zjep0LWA4XgtGeEZVCXSCDPJfYr99D8TfFRaWgXVUsImFypucnFPbueUS4tbjADoGIDQOgYgOyZWarr/AL+pWKia1cnDIaA0S5zjMBoy4AnPktOzW1FG30zUoYhhOFzXgBwJEiYJBBGhB4FTh4yUenNx1428lxc3pavc3xcrhU9zelq9zfFyuFTZ7i2j2L7/AMhERVlwREQHA37snQt5La2MFj3lrmEBwl2YzBBBgcOCm06VnuuxHCHCjRaXH1nOJPulznEDgNNAFRbZbZuu8tFOm176jqhGIkNAa7PTMnNWtyXjTvWwTVpw2pipvZPFpElrteRB4e5bXnCzwVRhaqYynn08/wB/9mjZHb6lb3vptY+m9oxQ4hwLZAJBHEEjLtV1a99vtN/UFz11XLd10PLnVg2pVGEGs8ThkEhoaBAkCSeWq6C0uBcwjMYmeIUbZ2KurUNWak9PbJ06IofS2j/Tpf8AWd/2ljNRMRQ+ltH+nS/6zv8AtKPb69pFKoQxgIY4gtqOc4HCYLWdCcR7IMoC0US8PU9sfpcuY2EvW+KzR/tOy0KTY3xUw1DllNEYhPe5vcugvx5DGEfjH6XKUsvBzOWmLZINdvMLzzlvPxVe0mOCSeQ+f9lZ6aM/rMsOnbzC1XXvVPh/+yiZ9i23G8k1Jj1dPiUOGFk6hdmSTRbIiKs0BERAFzF3iQQdM1065m7Qrq+GZOo90fuc7c3kys1mtQtDH1HYSXMY6Iac4lwzdHD7qr2x8pdayWw0KVKmW08GIvxS7E0PhpBGEQQJg5ryh5VnOtwodC3oTV6IOk9Jm/AHEaa54Y04rsrx2astoqNqV6FN725BzhwGgMZOHYZWjh/Gb25V2KXVrVlbHtmtAqOoVACA/ongHUB0OAPbmuqXNO9NT9tviF0qz29jD0/9X1IN9Nmi7sg/JwJVJbb6oWakH2io2m0mAXcTyAEk+4Lpq1IOa5p0II+YhfMts9j6lvZSFN7W1KJeIfIaQ7CHZgGCC3lmuqsNYZZog7o+o8J9y7vq6KF6WQN6SWOIeypTIMESJE66kEH6ELzZPZKnd9JzKbnPc8hznOAEwIaA0aASeepWWx2zxsNkbQc4Pdic9xE4ZdGTZzgQPqrtdt9lwROxxTqjLMcmF31MNoIPrCPeMx9JVzUqhu8QO8wqC2UZgjIjiOY0UyxX00gNrQ13M7p//JVU453RXTYovTIrb2tdqp1jWo1KdSj1AKI3iSA0nENACZ7InPdMrZ99am2p51WZUcXAth7To0BxHVbhDnSQzPDMTyu2YSJEEdkFemmFUbfhKq69q7LaDhpVW49MDuq+eIwugn3SrK1WgMYXHQCf2HvOSq7PYLHY/RsptdzAxVD3uMuPvK5zbfaepSsz6zG5NLQ1p0lzg0OfGsTorI16ntwT1E6nZo6fO+yTxnP2JNs2eoWtgbaaYeAcQzIIJ1hzSCJVdU2xu6wVG2ISwMhpwNljCc+u6ZnOSc9c+KieTfa+tbRWZXa3FTwEOaIBDi4QRpOXjyXl9+S2labW60Gq9rXuxPYGgyfWwvnqz3GJK07ZxIrrqjVJ09TJ4XjjJG288n9e22lteg+nBY1jg8kRhmC0gGQZ0585XUXXd3Qss1nxYujFJmLngiTHAZaclbwAOwLTdbMdongwE+89Uff5LnU9P0M1l87YwqfCOgREWM1BERAFXX8yaU8nNP1w/dWK02yhjpubzBHv4fVdReGmcTjqi0fOvKNtBaLLZaTrMcON+F1SAcIDZAEyAXHj2KV5OL7r2ux47Tm4VHMD4AxNAaZyyJBJEjlzlXlCo00yKmHCAcWKMMDM4pygRx5KFcu1djtLzSs1RrnMG6GlvVGUsBABHdzWp8YwcQmp9PpUN1u5HBXR5Q7dUvNtJ4GB9bozRwAFoxYT1oxYmjMkngV9VumphrPafWAI72z9j9FqbY6YeagYwPIgvDRjI5F8SVrtdMgh7ciMwVEsS2WxHUXwlKMoQxg6NFWWK+2OEVOo7t0PcfsVZNcDosrTXJbGakspnqIotqvKnT3nCeQzPy4e9Es8EtpLLMrfaRTpudxjLvOQHzVJYGQFhaLS6u4E5NGjfueZWl9/WWlVbZ31qbapgBhdnJ3QeAJ4A6yFojHSsGJt3T+FbIiWzZ+wUKj7e+kxr2B1Rz+sYIzLgycOPtiZPNaNmNvbPbqjqVNtRj2guAeB1mggEgtJzEjLt4q+t9gZXpVKVQEse0tdGWRHPgVzuzGwNCwVH1mPfUeWloL4GFpIJgDUmBn9F2mmt+TTGdcq5eo25di/pjFaKY/in5An7Lo1Q3NTxVnO4NEe939gfmr5UW84K+mXwt+WFQ3rR6OqHjdfr7Q/ceBV8tNrswqMLXcfoeBC5hLSyy2GuOCjtl406NJ1aq4NYwYnHkO4akmAB2qt2d2ws1uxig52JmZa9uF0EwHDMgie3xXl83UK1KrZK8gPAEjsIc1zZ1zAPuIVfsVsIywOqVOlNV724Jw4AGyHERJkkgZ9i04jgrq9F1S1tqfZELajynNslqNnFHpAzDjcX4T1mh0MEGYBGZ4/Ndcym2oxr27rmtcO5wDh9Cq299ibHaqwrVqUvEAw4tDgNMYG9ll3KZfd+0LFR6SucLZDWhokkxk1rR2DsAhMrbSd2KqyMI1xerv82emwkaSO7JRqz+jbUfVqFrGmSXuIaBhbzManh4qRcV/0bZS6WzuJbJaQRDgRBhw7iD71A2ouA22zV6DHBjjUY4E6S1jCA6M4PzGWR4xnfczxoSnonlefkbbptdntDDUoVGPY09Yg6ZT1gYIyzzWu69o7DbHPs9OoyqYMsc0w5vrRiEPH/tVGxOwT7LRtLbQ9pNdnRkUyYDYeCcRAl3WPDKOMrTsj5MzY7V076wfgDgwNaWnrNLZfJyyJyE967eN9zX6HTQ14m9vb8/x/Q7O77ro0GltCmym2ZIY0AE8zGp71848p16W6na6baLqzKWBpZ0WIBz5OKS3edMCDwjLNaNv6F5G8Joi0FnU6HoseEdUTu5B2PFM9nCF9EtN8iz06XnDoe5sOI3cbWAv05mQIBmQphF5WN2+xYsdNpuk1LK4MbFaqvmtE1xFU02GoNIdhGKRwM6jgr65bJgpyd5/WPd6o+XiuYsN+2Wo/E+s3A1zBxOJ1QFzGiBnkCT2DNdRaL+s9N5pvqtDx6vH/AJYyHH0rP5u9cW1WL4dL/RmOlapOx7eCeipKe2djJjpRHUzLXBsvNRoEkag03zyw5qzsNvp1mY6TsTSSAYIBgwYkZieKonTZDeUWvsak0yQiIqiQiIgOX2gu0HpKbpFOux7SRqMQLXR25z71yexnk4NjtPnFSs2pha5rA1pG8MJL57JyE665L6ZbrGKrC05cQeRGhVBRquY4seII1/t2LVCbccGd22UaoxfwyPbdflnoPaytWpU3O3Q9wBOcTnoJ4lTSF84218ndotlsNeg+ngeGB2NxBZhaGZCDibAnLme9d5QsJZZ20Q8y2kKYfxkMwB/fxUtJJYZ1ZXVGEXGWW+V4NQfRqOcynUpue3ea17S5vDrNBke9eeZEaSO7LwXAbE+T62Wa3Nq1sLadPH1mvDsctLQABnBmTiA05r6gQupPGyeSvqenqrniEs/Mq6VnecUlx6ztS77rfSsHYt9l9f8AMfy59i+Y+Ua4rfWtwfRZVqU8LBTNOYYQBimNw4pOIxqM8sohvtwKOljdZplLHzZ9RZSAXzi/vJbWr259ZtVgpVKmNxM42yZcA2Id2Zjguq2h87ZdjuhJdahSphxZm4kYBWLI1dGIiM+WcLnfJTXtrum84NU0YbhNXETjnMML84w68NFMcpOSZr6ZTprlbXJbbYKrygWO8nXhNEWgshnQmliwjqjFJbk12OSSezgvpD67m0mCoRjwNxxpiwjFHZMqTXrhoXl02I1H9I7dacu0j7DxUOW2X2Mt17vjCpJLHcs7psnR0wDvHrHvPD3CApqIsjeXk0RiorCCLCvVwtc7XCCfkJVZT2moGM3b2HdMTnx45gjmSNFy2lyWwqnNZisky33e2q2DkRoRqP3HYqGo19F0PHcRoe4/ZWzr/ohlOoSQ1+KDGmGZxcjlEarW6+6T8bXtdkBLXNzkuDILecub/Mu42qOxVZ0M57pNP8RGpWoFVG1+yzLwoCmXljmuxtcBiEwQQWyJBB58ArCy2elXJ83L2EBpLXgxnwB5gyDmdFm6wV2eri9kg/QwVfGcXvFmXTf009000VmyGyrbvoGm15e5zsbnEYZMAABsmAAOZ1K239aq1OzWt9nGKq0SwROeBkkNjOBJjPT3KWa1Qasf/Kf2ULz6pTqOcWuwPc0ThPVdha0GfwuOXYY4EkdPnJz67lPXNZfP1OP8mG0FttFWuyrUfUpimSHvzwVMQDQD2gk4f4VX7HbO3jSvNtSs2q0BzjVqOPVe0gyMUxUkxETGuUL6cOmO7Tf8o8Vtp3RWfvFrB3yfkMvqu3NLPBsfWybn6deFJY/ODCvbQAtH+HRa4Ndv+7EkTIJn8PLv+XNTK9lbZ3Nw0+lcQTLnQB1mMEANPF89wK9/xKYcRRccIJ1zgYsnDDk7IGPwuBngs76hQfwPD8nFX/H22JTlx4yjN2xtjIINFsEMaRidusENbvaRqOPGVKtlwWes/HVpMc4gNkjOA2owD+WrUHxdyjV9oS1tJ3ROPSNe6AZIwiQBAOIHnwGa0naV2F56PrdbBmcLi0N0dGbc5BjdjJcPqp95v9X+eDYujsfEf484N7NkbIMMUh1SCOs/VrnuB3szNR+uuIg5Kzs1mbTY1jBha0QAOAUO6b26c1OoW4DEkgzmR7tJ7nA8VYpK6di+KTf1ZTOt1y0tbhERcHIREQBQrxu1tUcnDR32PMKailNrdESipLDOWLn0nYagjkeB7ipdO0gq7rUWvEOAI5FVNo2e40nR2OzHz1H1V6sT5MUqJw9u6KvaanWfY67bKSKxYcEGDqMQaeDi2QO0hcX5KruttKpWNdtVlEt0qhwmpiEFrXZ7uKT2hd66xV2erPa0g/TX6LE16g1Y8fCf2Vie2Fgth1Uq6pVOPPfBWbUWqvTsNpfZZ6UOMQJcG42h7mgjUNk8efBc75Kb1tlfp/OHVKlIBuF9SSQ+c2tccyIzI4QOa7ChaXjF1H5ucd08VuBrO0pv94jxRbRwxHqUqpV6Mt9+5Lc8BRbRbgOK2U7mrP3i1g/mPyGX1VlY7np08953N2fyGgXDlFfMpVdk+2CssV1OqnFUlrOWhP7BX7GAAACAMgAskVEpORrrrVa2CIi5LDxzQRBzBUf/AGbS16OnrO43XnpqpKJg6UmuGaPMKUNHRshubRhECdYEZLFt20REU6YwmR1G5EGQRlkZUlFGETrl5ZpoWOmycDGtmAcLQMhkBlyW5FUWraqzUqr6VWoGObhnGC0EvEgNJ3jB4dv4XRJy23uy3WNSmHAtcAQQQQcwQciCOSp27ZWItxCu06SBJcJLRBaASDLgPnyMeHbOxAA9OzMAgAy7UDdGeU+KEEyx1DTd0NQk6mm45lzRq1x4vb9RBzOKJ6pLzv2xmmMdoptBl7H4hkWEjEw6EhwIjjmM5hZN2vsYgOtNGYJnFDTEhxBOUS0jXhCAuUVJU20sQ/57D1S/qy7KA4aDUyIHE5DPJbX7WWMNDzaKWEuc0HFIxMjEMuUt/mHMIC2RUtXbOwtB/wCIpGA49U4t2ZiNTkY58Fn/AIusf+vT4jXiG4iPaA4aoC3RQ7uvihaMXQVWVMMYsDgYxCRP/nA8ipiAIiIAiIgCIiAIiIAiIgCIiAIiIAiIgCIiAj220OY0FjDUMgQCBkdTnyUKne1YvANmqAcXYmn1cWnHPJWqICnZfVaetZaw5wWnOGzxzEl2Y/D2ra69aoLf+GqkESesyQS4iCJg5Z6qzRAVlK96hBmz1mxGuEyCQMoOuenYVXWhlKpUL32BznwHFzmUycsmwSdcgI1gCdAukRAc7/s+gA0iwDPFIDKYLZwajjIg5TunirJtwWaQ4UKQIzBwNBBhgnTWGMHwDkrBEBUjZayYabTRY5tOn0TA4YgGcoPHt1W91w2YiDQpEREFjYjEXxEaYiT3kqeiAqxsvZJnzejOk9G3gMPLktouKzYcPQ0oBcYwNiXkF0COMD5BT0QFcNnbLBHQUYOowNjUnSOZPzQbO2Xq/wC4o9Ukt6jciQASMtSGjPsCsUQEaxXbSo4uhpsZiIJwNDZIECY7FJREAREQBERAEREAREQBERAEREAREQBERAEREB//2Q=="/>
          <p:cNvSpPr>
            <a:spLocks noChangeAspect="1" noChangeArrowheads="1"/>
          </p:cNvSpPr>
          <p:nvPr/>
        </p:nvSpPr>
        <p:spPr bwMode="auto">
          <a:xfrm>
            <a:off x="63500" y="-8651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data:image/jpeg;base64,/9j/4AAQSkZJRgABAQAAAQABAAD/2wCEAAkGBhIREBMSEBQTFRQWFRQVGRgVFhkXGBwYFRQVFBQYFRQYHSYfFxkjGRgYHy8gJScpLiwsFh4xNTAqNSYrLSkBCQoKDgwOGg8PGiokHyU1LC8xKjEsLSksKyosKSwsKi82LC8pLC0sLywpKiwsLC4sLCwsLDUsLywpLCwsKTQsLP/AABEIALwBDAMBIgACEQEDEQH/xAAbAAEAAgMBAQAAAAAAAAAAAAAABAUCAwYBB//EAEYQAAEDAQUEBQoEBAMIAwAAAAEAAhEDBAUSITEGMkFREyJhcbEHFDNCcoGCkaHBUnOy0WKSs+EWNFMVIyRDk9Pw8WPC0v/EABgBAQADAQAAAAAAAAAAAAAAAAABAwQC/8QALxEAAgIBAwMCBQMEAwAAAAAAAAECAxESITEEQVETMiJhcYHwkaGxQsHR8QUUM//aAAwDAQACEQMRAD8A+4qNeN4MoUzUqThBaDAk9Z7WDIZnMjRSVCvl1QUKho021agEsY4gAuBBEkx3+5AVlLbyxFocapaCA44mPGEOAIxkAhuTm6n1hzC9btzY5INRwg4c6dTMhocQBhmc8MHPE1wiQqg0LUK3SeYUN5+HrMJk06bGOEvgQ2mAYjLFAyl6hTt7WgeY2UuDQAYptAIwtIDQ8kDCIAnSM8oIHR3VtHQtLi2i4uIEnquAiQAZiM5BiZg6KzUay2NjYcKbGPLQDha2QNcOIDMSpKAIiIAiIgC56jt5Y3TL3tIMQ6m+ScpDQ0EuiRpzC6FcPb7NbKuRu+zmMTRLm4S3pmajFxYxvA6nSMLwLf8Ax7YSJbVxAESWseQAXMYXOOGA0F7QTwzGoKydtzYwQOkMklvo6kggEkQWyXSA3CJMuaIzVXTdbi4uFis+BzmkD/dA4ZZhLnB5k9QZjdhpAdhAV3c9346AFps1Bjs24GtaW4S0NgDOBh6sdnJAW1KoHNDhoQCO4iRqsl41sCBovUAREQBERAEREAREQBERAEREAREQBERAEREARarRaAxsu7B7zosG13H1QO85/ID7oDC279D8w/0aqlqutb3Y6O76R3P/AEavapXSu5NPvI+yA3otFntYeS2CHCJB7f8A0t6AIiIAiIgCKK224icAkAkSTAy+ZWYqO/h+qA1XP/l6P5VP9AUxVt01Heb0d30dPn+AKQ624SMYgEgSDIzy7CgJSIiAIiIAiLVaLSGAE8TAA4nX7IDaijis48AO8z9l70jv4fkf3QG9FHNZ3IHuJH2WVntQfIEgjUHggNyIiAIiIAiKLTtuPNgkcyYHu1QEpFo6R38P1TpHfw/UIDeii+ewQHiJMAzIk6KUgIl5iWD2m+K0CwRuucO5xA+UrfeW4Pab4rYEBW2qzOx0eu70h4//AA1VINiJ1e8/Ef3Xtr36P5jv6NZSVAId1sAqPA5DxKs1XXf6R/cPEqxUgIiIAiIgKSzUA5zuBxOzEg6niFLbZXSOu7+Y/dabBvO9p3iVYBAVd1WVxoUuu70dP1j+AclttFjAAdmTIzJJ4jiVsun/AC9H8un+gLZbN33t8VAJqIikBERAFCvNshgOmMfpcpqiXh6ntj9LkBpFgjdc4dziPpK981d+N3z/ALKUigEQ2KdXOPxH915dLYNQD+H7qWVGuzeqfD91ILBERAEREAVHYbPiGpB5gkH6K8VTdeiA3eau/G75n7p5q7i938x+ylIoBBqWQNLDqcbczmdRxKtFCtPqe23xCmqQRLy3B7TfFbAtd5bg9pvitgUAjWvfo/mO/o1lJUa179H8x39GspKAi3f6R/cPEqxVdd/pH9w8SrFSAiIgCIiAqbBvO9p3iVYBV9g3ne07xKsAoBEun/L0fy6f6As7Zu/E3xWF0/5ej+XT/QFnbN34m+KAnIiKQEREAUS8PU9sfpcpaiXh6ntj9LkBtREUA8KjXZvVPh+6klRrs3qnw/dSCwREQBERAFU3XorZUlhqlrZEH3qUm+DmUlHktUUM2t3IfX90FsdyH1/dToZx6sTbavU9tviFNVXUtMlgIjrt49oVooaa5O4yUuCJeW4Pab4rYFrvLcHtN8VkarRqR8woOsmi179H8x39GspKhWu0Nx0cx6R39GqpQrt/EPmmGRqXk0Xf6R/cPEqxVdd/pH9zfEqxQkIiIAiIgKmwbzvad4lWAVdYnAOdJAzdr3lTRaGzvBMEZSNF0/5ej+XT/QFnbN34m+K0XTXb0FHMejp/oC3WpwLciDm3TvCYGUyeiIhIREQBRLw9T2x+lylqJeHqe2P0uQG1ERQDwqNdm9U+H7qSVGuzeqfD91ILBERAEREAXL3c0LqFzN3aK6rhmTqPdH7kzCP/AAlcJtl5RnWK0ihTotfha1zy9zhOIYgGRplGZnXTJavKntFa7MaDbO51Om4OJe3UvB3cR0gQY4z2Kyue4qV42WzWi8KIdXwnrdZhc0PdgLmtIkEQYPPLIq9JJanwbKaYVRjdcsxe2Fzku7BbG1vN6rQQ2p0TwDqA6HQfmutXNYAKtIAAAOYABkAAQAAOAXSqi3sZaMZljyQL6fFKf4m+KhNcY0Hzj7KXfvofib4qLS0Hcph7Ti33/Yxc2SCW6GRnxgt8CfmspPIfP+yyVNfVzVatQPpVcEU3UyJMHE4E4gMiInXirq4xlLEnj5lZdXLVJqVJAEBune5XC+cXbcFtq1aw6VzDTzpvL8i7Ba2MLWtnC0Y6Ug6hhykkLprrua1trY69oL2B9ZwaHEA48ApSIGQGPqyQCQQur+nhFvFi/fwaKG9C/O50KLkLRs9eJa4NtgmRhJxNgDE2SWjrGGUTByJdW4EQo7MW1riBaiKfWEB7y6HWk1Dm5uTjTMTMgiNFz/1q8f8ArH9/8Fup+Dr0XgC9WI7OZp2o9IW4RvOz04nVS8R5fX+y5Taba+nd7gXsdUe99TC1pAyacyXHTUcFd7PX7TtlnbXpAgEkEO1DmmCDGvfyIWxxws4MSps0eo1s3yTqbcLQ0AAAAATwAgLTXrEOaIGbm5/EFwXlVva20alEUHVadEtnFTJE1MRlrnNzybhgdp14dNcVeu+zWZ1qBFYhhdIg7/VLhwJbhJ7SmnbJZbRKFUbcrf8AU7pERYzSEREAUS8PU9sfpcpaiXh6ntj9LkBtREUA8KjXZvVPh+6klRrs3qnw/dSCwREQBERAFx1W39BZ61aC7o6b3wOOEExPDvXYrl7CBhOKIgzOkcZ7IV1XDMt2Ncc/nBx2w/lArW60mhaKdOC1z2lgOWCDDg4mRB1596vtu9pH2Gy9LSaHPc9tMYpLRIc7EQNd2AOZVPsrtPdfnZo2Sj0T6hLRUwgNfGeEdYloMSBABy0yXaWuxsqsNOqxr2O1a4SDx0KvlhS4NV+iF6bg1HbbychsDtVVt2dZrQ+nVpjE0QHB2YykwRH1C+nLkrHd1Kg+nTosbTYHtOFogSSJPae1daqbsZWCqEoSnOUFhZ4+xXX76H4m+K+O7a39eNO8MFF9Zjep0LWA4XgtGeEZVCXSCDPJfYr99D8TfFRaWgXVUsImFypucnFPbueUS4tbjADoGIDQOgYgOyZWarr/AL+pWKia1cnDIaA0S5zjMBoy4AnPktOzW1FG30zUoYhhOFzXgBwJEiYJBBGhB4FTh4yUenNx1428lxc3pavc3xcrhU9zelq9zfFyuFTZ7i2j2L7/AMhERVlwREQHA37snQt5La2MFj3lrmEBwl2YzBBBgcOCm06VnuuxHCHCjRaXH1nOJPulznEDgNNAFRbZbZuu8tFOm176jqhGIkNAa7PTMnNWtyXjTvWwTVpw2pipvZPFpElrteRB4e5bXnCzwVRhaqYynn08/wB/9mjZHb6lb3vptY+m9oxQ4hwLZAJBHEEjLtV1a99vtN/UFz11XLd10PLnVg2pVGEGs8ThkEhoaBAkCSeWq6C0uBcwjMYmeIUbZ2KurUNWak9PbJ06IofS2j/Tpf8AWd/2ljNRMRQ+ltH+nS/6zv8AtKPb69pFKoQxgIY4gtqOc4HCYLWdCcR7IMoC0US8PU9sfpcuY2EvW+KzR/tOy0KTY3xUw1DllNEYhPe5vcugvx5DGEfjH6XKUsvBzOWmLZINdvMLzzlvPxVe0mOCSeQ+f9lZ6aM/rMsOnbzC1XXvVPh/+yiZ9i23G8k1Jj1dPiUOGFk6hdmSTRbIiKs0BERAFzF3iQQdM1065m7Qrq+GZOo90fuc7c3kys1mtQtDH1HYSXMY6Iac4lwzdHD7qr2x8pdayWw0KVKmW08GIvxS7E0PhpBGEQQJg5ryh5VnOtwodC3oTV6IOk9Jm/AHEaa54Y04rsrx2astoqNqV6FN725BzhwGgMZOHYZWjh/Gb25V2KXVrVlbHtmtAqOoVACA/ongHUB0OAPbmuqXNO9NT9tviF0qz29jD0/9X1IN9Nmi7sg/JwJVJbb6oWakH2io2m0mAXcTyAEk+4Lpq1IOa5p0II+YhfMts9j6lvZSFN7W1KJeIfIaQ7CHZgGCC3lmuqsNYZZog7o+o8J9y7vq6KF6WQN6SWOIeypTIMESJE66kEH6ELzZPZKnd9JzKbnPc8hznOAEwIaA0aASeepWWx2zxsNkbQc4Pdic9xE4ZdGTZzgQPqrtdt9lwROxxTqjLMcmF31MNoIPrCPeMx9JVzUqhu8QO8wqC2UZgjIjiOY0UyxX00gNrQ13M7p//JVU453RXTYovTIrb2tdqp1jWo1KdSj1AKI3iSA0nENACZ7InPdMrZ99am2p51WZUcXAth7To0BxHVbhDnSQzPDMTyu2YSJEEdkFemmFUbfhKq69q7LaDhpVW49MDuq+eIwugn3SrK1WgMYXHQCf2HvOSq7PYLHY/RsptdzAxVD3uMuPvK5zbfaepSsz6zG5NLQ1p0lzg0OfGsTorI16ntwT1E6nZo6fO+yTxnP2JNs2eoWtgbaaYeAcQzIIJ1hzSCJVdU2xu6wVG2ISwMhpwNljCc+u6ZnOSc9c+KieTfa+tbRWZXa3FTwEOaIBDi4QRpOXjyXl9+S2labW60Gq9rXuxPYGgyfWwvnqz3GJK07ZxIrrqjVJ09TJ4XjjJG288n9e22lteg+nBY1jg8kRhmC0gGQZ0585XUXXd3Qss1nxYujFJmLngiTHAZaclbwAOwLTdbMdongwE+89Uff5LnU9P0M1l87YwqfCOgREWM1BERAFXX8yaU8nNP1w/dWK02yhjpubzBHv4fVdReGmcTjqi0fOvKNtBaLLZaTrMcON+F1SAcIDZAEyAXHj2KV5OL7r2ux47Tm4VHMD4AxNAaZyyJBJEjlzlXlCo00yKmHCAcWKMMDM4pygRx5KFcu1djtLzSs1RrnMG6GlvVGUsBABHdzWp8YwcQmp9PpUN1u5HBXR5Q7dUvNtJ4GB9bozRwAFoxYT1oxYmjMkngV9VumphrPafWAI72z9j9FqbY6YeagYwPIgvDRjI5F8SVrtdMgh7ciMwVEsS2WxHUXwlKMoQxg6NFWWK+2OEVOo7t0PcfsVZNcDosrTXJbGakspnqIotqvKnT3nCeQzPy4e9Es8EtpLLMrfaRTpudxjLvOQHzVJYGQFhaLS6u4E5NGjfueZWl9/WWlVbZ31qbapgBhdnJ3QeAJ4A6yFojHSsGJt3T+FbIiWzZ+wUKj7e+kxr2B1Rz+sYIzLgycOPtiZPNaNmNvbPbqjqVNtRj2guAeB1mggEgtJzEjLt4q+t9gZXpVKVQEse0tdGWRHPgVzuzGwNCwVH1mPfUeWloL4GFpIJgDUmBn9F2mmt+TTGdcq5eo25di/pjFaKY/in5An7Lo1Q3NTxVnO4NEe939gfmr5UW84K+mXwt+WFQ3rR6OqHjdfr7Q/ceBV8tNrswqMLXcfoeBC5hLSyy2GuOCjtl406NJ1aq4NYwYnHkO4akmAB2qt2d2ws1uxig52JmZa9uF0EwHDMgie3xXl83UK1KrZK8gPAEjsIc1zZ1zAPuIVfsVsIywOqVOlNV724Jw4AGyHERJkkgZ9i04jgrq9F1S1tqfZELajynNslqNnFHpAzDjcX4T1mh0MEGYBGZ4/Ndcym2oxr27rmtcO5wDh9Cq299ibHaqwrVqUvEAw4tDgNMYG9ll3KZfd+0LFR6SucLZDWhokkxk1rR2DsAhMrbSd2KqyMI1xerv82emwkaSO7JRqz+jbUfVqFrGmSXuIaBhbzManh4qRcV/0bZS6WzuJbJaQRDgRBhw7iD71A2ouA22zV6DHBjjUY4E6S1jCA6M4PzGWR4xnfczxoSnonlefkbbptdntDDUoVGPY09Yg6ZT1gYIyzzWu69o7DbHPs9OoyqYMsc0w5vrRiEPH/tVGxOwT7LRtLbQ9pNdnRkUyYDYeCcRAl3WPDKOMrTsj5MzY7V076wfgDgwNaWnrNLZfJyyJyE967eN9zX6HTQ14m9vb8/x/Q7O77ro0GltCmym2ZIY0AE8zGp71848p16W6na6baLqzKWBpZ0WIBz5OKS3edMCDwjLNaNv6F5G8Joi0FnU6HoseEdUTu5B2PFM9nCF9EtN8iz06XnDoe5sOI3cbWAv05mQIBmQphF5WN2+xYsdNpuk1LK4MbFaqvmtE1xFU02GoNIdhGKRwM6jgr65bJgpyd5/WPd6o+XiuYsN+2Wo/E+s3A1zBxOJ1QFzGiBnkCT2DNdRaL+s9N5pvqtDx6vH/AJYyHH0rP5u9cW1WL4dL/RmOlapOx7eCeipKe2djJjpRHUzLXBsvNRoEkag03zyw5qzsNvp1mY6TsTSSAYIBgwYkZieKonTZDeUWvsak0yQiIqiQiIgOX2gu0HpKbpFOux7SRqMQLXR25z71yexnk4NjtPnFSs2pha5rA1pG8MJL57JyE665L6ZbrGKrC05cQeRGhVBRquY4seII1/t2LVCbccGd22UaoxfwyPbdflnoPaytWpU3O3Q9wBOcTnoJ4lTSF84218ndotlsNeg+ngeGB2NxBZhaGZCDibAnLme9d5QsJZZ20Q8y2kKYfxkMwB/fxUtJJYZ1ZXVGEXGWW+V4NQfRqOcynUpue3ea17S5vDrNBke9eeZEaSO7LwXAbE+T62Wa3Nq1sLadPH1mvDsctLQABnBmTiA05r6gQupPGyeSvqenqrniEs/Mq6VnecUlx6ztS77rfSsHYt9l9f8AMfy59i+Y+Ua4rfWtwfRZVqU8LBTNOYYQBimNw4pOIxqM8sohvtwKOljdZplLHzZ9RZSAXzi/vJbWr259ZtVgpVKmNxM42yZcA2Id2Zjguq2h87ZdjuhJdahSphxZm4kYBWLI1dGIiM+WcLnfJTXtrum84NU0YbhNXETjnMML84w68NFMcpOSZr6ZTprlbXJbbYKrygWO8nXhNEWgshnQmliwjqjFJbk12OSSezgvpD67m0mCoRjwNxxpiwjFHZMqTXrhoXl02I1H9I7dacu0j7DxUOW2X2Mt17vjCpJLHcs7psnR0wDvHrHvPD3CApqIsjeXk0RiorCCLCvVwtc7XCCfkJVZT2moGM3b2HdMTnx45gjmSNFy2lyWwqnNZisky33e2q2DkRoRqP3HYqGo19F0PHcRoe4/ZWzr/ohlOoSQ1+KDGmGZxcjlEarW6+6T8bXtdkBLXNzkuDILecub/Mu42qOxVZ0M57pNP8RGpWoFVG1+yzLwoCmXljmuxtcBiEwQQWyJBB58ArCy2elXJ83L2EBpLXgxnwB5gyDmdFm6wV2eri9kg/QwVfGcXvFmXTf009000VmyGyrbvoGm15e5zsbnEYZMAABsmAAOZ1K239aq1OzWt9nGKq0SwROeBkkNjOBJjPT3KWa1Qasf/Kf2ULz6pTqOcWuwPc0ThPVdha0GfwuOXYY4EkdPnJz67lPXNZfP1OP8mG0FttFWuyrUfUpimSHvzwVMQDQD2gk4f4VX7HbO3jSvNtSs2q0BzjVqOPVe0gyMUxUkxETGuUL6cOmO7Tf8o8Vtp3RWfvFrB3yfkMvqu3NLPBsfWybn6deFJY/ODCvbQAtH+HRa4Ndv+7EkTIJn8PLv+XNTK9lbZ3Nw0+lcQTLnQB1mMEANPF89wK9/xKYcRRccIJ1zgYsnDDk7IGPwuBngs76hQfwPD8nFX/H22JTlx4yjN2xtjIINFsEMaRidusENbvaRqOPGVKtlwWes/HVpMc4gNkjOA2owD+WrUHxdyjV9oS1tJ3ROPSNe6AZIwiQBAOIHnwGa0naV2F56PrdbBmcLi0N0dGbc5BjdjJcPqp95v9X+eDYujsfEf484N7NkbIMMUh1SCOs/VrnuB3szNR+uuIg5Kzs1mbTY1jBha0QAOAUO6b26c1OoW4DEkgzmR7tJ7nA8VYpK6di+KTf1ZTOt1y0tbhERcHIREQBQrxu1tUcnDR32PMKailNrdESipLDOWLn0nYagjkeB7ipdO0gq7rUWvEOAI5FVNo2e40nR2OzHz1H1V6sT5MUqJw9u6KvaanWfY67bKSKxYcEGDqMQaeDi2QO0hcX5KruttKpWNdtVlEt0qhwmpiEFrXZ7uKT2hd66xV2erPa0g/TX6LE16g1Y8fCf2Vie2Fgth1Uq6pVOPPfBWbUWqvTsNpfZZ6UOMQJcG42h7mgjUNk8efBc75Kb1tlfp/OHVKlIBuF9SSQ+c2tccyIzI4QOa7ChaXjF1H5ucd08VuBrO0pv94jxRbRwxHqUqpV6Mt9+5Lc8BRbRbgOK2U7mrP3i1g/mPyGX1VlY7np08953N2fyGgXDlFfMpVdk+2CssV1OqnFUlrOWhP7BX7GAAACAMgAskVEpORrrrVa2CIi5LDxzQRBzBUf/AGbS16OnrO43XnpqpKJg6UmuGaPMKUNHRshubRhECdYEZLFt20REU6YwmR1G5EGQRlkZUlFGETrl5ZpoWOmycDGtmAcLQMhkBlyW5FUWraqzUqr6VWoGObhnGC0EvEgNJ3jB4dv4XRJy23uy3WNSmHAtcAQQQQcwQciCOSp27ZWItxCu06SBJcJLRBaASDLgPnyMeHbOxAA9OzMAgAy7UDdGeU+KEEyx1DTd0NQk6mm45lzRq1x4vb9RBzOKJ6pLzv2xmmMdoptBl7H4hkWEjEw6EhwIjjmM5hZN2vsYgOtNGYJnFDTEhxBOUS0jXhCAuUVJU20sQ/57D1S/qy7KA4aDUyIHE5DPJbX7WWMNDzaKWEuc0HFIxMjEMuUt/mHMIC2RUtXbOwtB/wCIpGA49U4t2ZiNTkY58Fn/AIusf+vT4jXiG4iPaA4aoC3RQ7uvihaMXQVWVMMYsDgYxCRP/nA8ipiAIiIAiIgCIiAIiIAiIgCIiAIiIAiIgCIiAj220OY0FjDUMgQCBkdTnyUKne1YvANmqAcXYmn1cWnHPJWqICnZfVaetZaw5wWnOGzxzEl2Y/D2ra69aoLf+GqkESesyQS4iCJg5Z6qzRAVlK96hBmz1mxGuEyCQMoOuenYVXWhlKpUL32BznwHFzmUycsmwSdcgI1gCdAukRAc7/s+gA0iwDPFIDKYLZwajjIg5TunirJtwWaQ4UKQIzBwNBBhgnTWGMHwDkrBEBUjZayYabTRY5tOn0TA4YgGcoPHt1W91w2YiDQpEREFjYjEXxEaYiT3kqeiAqxsvZJnzejOk9G3gMPLktouKzYcPQ0oBcYwNiXkF0COMD5BT0QFcNnbLBHQUYOowNjUnSOZPzQbO2Xq/wC4o9Ukt6jciQASMtSGjPsCsUQEaxXbSo4uhpsZiIJwNDZIECY7FJREAREQBERAEREAREQBERAEREAREQBERAEREB//2Q=="/>
          <p:cNvSpPr>
            <a:spLocks noChangeAspect="1" noChangeArrowheads="1"/>
          </p:cNvSpPr>
          <p:nvPr/>
        </p:nvSpPr>
        <p:spPr bwMode="auto">
          <a:xfrm>
            <a:off x="63500" y="-8651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6" name="AutoShape 6" descr="data:image/jpeg;base64,/9j/4AAQSkZJRgABAQAAAQABAAD/2wCEAAkGBhIREBMSEBQTFRQWFRQVGRgVFhkXGBwYFRQVFBQYFRQYHSYfFxkjGRgYHy8gJScpLiwsFh4xNTAqNSYrLSkBCQoKDgwOGg8PGiokHyU1LC8xKjEsLSksKyosKSwsKi82LC8pLC0sLywpKiwsLC4sLCwsLDUsLywpLCwsKTQsLP/AABEIALwBDAMBIgACEQEDEQH/xAAbAAEAAgMBAQAAAAAAAAAAAAAABAUCAwYBB//EAEYQAAEDAQUEBQoEBAMIAwAAAAEAAhEDBAUSITEGMkFREyJhcbEHFDNCcoGCkaHBUnOy0WKSs+EWNFMVIyRDk9Pw8WPC0v/EABgBAQADAQAAAAAAAAAAAAAAAAABAwQC/8QALxEAAgIBAwMCBQMEAwAAAAAAAAECAxESITEEQVETMiJhcYHwkaGxQsHR8QUUM//aAAwDAQACEQMRAD8A+4qNeN4MoUzUqThBaDAk9Z7WDIZnMjRSVCvl1QUKho021agEsY4gAuBBEkx3+5AVlLbyxFocapaCA44mPGEOAIxkAhuTm6n1hzC9btzY5INRwg4c6dTMhocQBhmc8MHPE1wiQqg0LUK3SeYUN5+HrMJk06bGOEvgQ2mAYjLFAyl6hTt7WgeY2UuDQAYptAIwtIDQ8kDCIAnSM8oIHR3VtHQtLi2i4uIEnquAiQAZiM5BiZg6KzUay2NjYcKbGPLQDha2QNcOIDMSpKAIiIAiIgC56jt5Y3TL3tIMQ6m+ScpDQ0EuiRpzC6FcPb7NbKuRu+zmMTRLm4S3pmajFxYxvA6nSMLwLf8Ax7YSJbVxAESWseQAXMYXOOGA0F7QTwzGoKydtzYwQOkMklvo6kggEkQWyXSA3CJMuaIzVXTdbi4uFis+BzmkD/dA4ZZhLnB5k9QZjdhpAdhAV3c9346AFps1Bjs24GtaW4S0NgDOBh6sdnJAW1KoHNDhoQCO4iRqsl41sCBovUAREQBERAEREAREQBERAEREAREQBERAEREARarRaAxsu7B7zosG13H1QO85/ID7oDC279D8w/0aqlqutb3Y6O76R3P/AEavapXSu5NPvI+yA3otFntYeS2CHCJB7f8A0t6AIiIAiIgCKK224icAkAkSTAy+ZWYqO/h+qA1XP/l6P5VP9AUxVt01Heb0d30dPn+AKQ624SMYgEgSDIzy7CgJSIiAIiIAiLVaLSGAE8TAA4nX7IDaijis48AO8z9l70jv4fkf3QG9FHNZ3IHuJH2WVntQfIEgjUHggNyIiAIiIAiKLTtuPNgkcyYHu1QEpFo6R38P1TpHfw/UIDeii+ewQHiJMAzIk6KUgIl5iWD2m+K0CwRuucO5xA+UrfeW4Pab4rYEBW2qzOx0eu70h4//AA1VINiJ1e8/Ef3Xtr36P5jv6NZSVAId1sAqPA5DxKs1XXf6R/cPEqxUgIiIAiIgKSzUA5zuBxOzEg6niFLbZXSOu7+Y/dabBvO9p3iVYBAVd1WVxoUuu70dP1j+AclttFjAAdmTIzJJ4jiVsun/AC9H8un+gLZbN33t8VAJqIikBERAFCvNshgOmMfpcpqiXh6ntj9LkBpFgjdc4dziPpK981d+N3z/ALKUigEQ2KdXOPxH915dLYNQD+H7qWVGuzeqfD91ILBERAEREAVHYbPiGpB5gkH6K8VTdeiA3eau/G75n7p5q7i938x+ylIoBBqWQNLDqcbczmdRxKtFCtPqe23xCmqQRLy3B7TfFbAtd5bg9pvitgUAjWvfo/mO/o1lJUa179H8x39GspKAi3f6R/cPEqxVdd/pH9w8SrFSAiIgCIiAqbBvO9p3iVYBV9g3ne07xKsAoBEun/L0fy6f6As7Zu/E3xWF0/5ej+XT/QFnbN34m+KAnIiKQEREAUS8PU9sfpcpaiXh6ntj9LkBtREUA8KjXZvVPh+6klRrs3qnw/dSCwREQBERAFU3XorZUlhqlrZEH3qUm+DmUlHktUUM2t3IfX90FsdyH1/dToZx6sTbavU9tviFNVXUtMlgIjrt49oVooaa5O4yUuCJeW4Pab4rYFrvLcHtN8VkarRqR8woOsmi179H8x39GspKhWu0Nx0cx6R39GqpQrt/EPmmGRqXk0Xf6R/cPEqxVdd/pH9zfEqxQkIiIAiIgKmwbzvad4lWAVdYnAOdJAzdr3lTRaGzvBMEZSNF0/5ej+XT/QFnbN34m+K0XTXb0FHMejp/oC3WpwLciDm3TvCYGUyeiIhIREQBRLw9T2x+lylqJeHqe2P0uQG1ERQDwqNdm9U+H7qSVGuzeqfD91ILBERAEREAXL3c0LqFzN3aK6rhmTqPdH7kzCP/AAlcJtl5RnWK0ihTotfha1zy9zhOIYgGRplGZnXTJavKntFa7MaDbO51Om4OJe3UvB3cR0gQY4z2Kyue4qV42WzWi8KIdXwnrdZhc0PdgLmtIkEQYPPLIq9JJanwbKaYVRjdcsxe2Fzku7BbG1vN6rQQ2p0TwDqA6HQfmutXNYAKtIAAAOYABkAAQAAOAXSqi3sZaMZljyQL6fFKf4m+KhNcY0Hzj7KXfvofib4qLS0Hcph7Ti33/Yxc2SCW6GRnxgt8CfmspPIfP+yyVNfVzVatQPpVcEU3UyJMHE4E4gMiInXirq4xlLEnj5lZdXLVJqVJAEBune5XC+cXbcFtq1aw6VzDTzpvL8i7Ba2MLWtnC0Y6Ug6hhykkLprrua1trY69oL2B9ZwaHEA48ApSIGQGPqyQCQQur+nhFvFi/fwaKG9C/O50KLkLRs9eJa4NtgmRhJxNgDE2SWjrGGUTByJdW4EQo7MW1riBaiKfWEB7y6HWk1Dm5uTjTMTMgiNFz/1q8f8ArH9/8Fup+Dr0XgC9WI7OZp2o9IW4RvOz04nVS8R5fX+y5Taba+nd7gXsdUe99TC1pAyacyXHTUcFd7PX7TtlnbXpAgEkEO1DmmCDGvfyIWxxws4MSps0eo1s3yTqbcLQ0AAAAATwAgLTXrEOaIGbm5/EFwXlVva20alEUHVadEtnFTJE1MRlrnNzybhgdp14dNcVeu+zWZ1qBFYhhdIg7/VLhwJbhJ7SmnbJZbRKFUbcrf8AU7pERYzSEREAUS8PU9sfpcpaiXh6ntj9LkBtREUA8KjXZvVPh+6klRrs3qnw/dSCwREQBERAFx1W39BZ61aC7o6b3wOOEExPDvXYrl7CBhOKIgzOkcZ7IV1XDMt2Ncc/nBx2w/lArW60mhaKdOC1z2lgOWCDDg4mRB1596vtu9pH2Gy9LSaHPc9tMYpLRIc7EQNd2AOZVPsrtPdfnZo2Sj0T6hLRUwgNfGeEdYloMSBABy0yXaWuxsqsNOqxr2O1a4SDx0KvlhS4NV+iF6bg1HbbychsDtVVt2dZrQ+nVpjE0QHB2YykwRH1C+nLkrHd1Kg+nTosbTYHtOFogSSJPae1daqbsZWCqEoSnOUFhZ4+xXX76H4m+K+O7a39eNO8MFF9Zjep0LWA4XgtGeEZVCXSCDPJfYr99D8TfFRaWgXVUsImFypucnFPbueUS4tbjADoGIDQOgYgOyZWarr/AL+pWKia1cnDIaA0S5zjMBoy4AnPktOzW1FG30zUoYhhOFzXgBwJEiYJBBGhB4FTh4yUenNx1428lxc3pavc3xcrhU9zelq9zfFyuFTZ7i2j2L7/AMhERVlwREQHA37snQt5La2MFj3lrmEBwl2YzBBBgcOCm06VnuuxHCHCjRaXH1nOJPulznEDgNNAFRbZbZuu8tFOm176jqhGIkNAa7PTMnNWtyXjTvWwTVpw2pipvZPFpElrteRB4e5bXnCzwVRhaqYynn08/wB/9mjZHb6lb3vptY+m9oxQ4hwLZAJBHEEjLtV1a99vtN/UFz11XLd10PLnVg2pVGEGs8ThkEhoaBAkCSeWq6C0uBcwjMYmeIUbZ2KurUNWak9PbJ06IofS2j/Tpf8AWd/2ljNRMRQ+ltH+nS/6zv8AtKPb69pFKoQxgIY4gtqOc4HCYLWdCcR7IMoC0US8PU9sfpcuY2EvW+KzR/tOy0KTY3xUw1DllNEYhPe5vcugvx5DGEfjH6XKUsvBzOWmLZINdvMLzzlvPxVe0mOCSeQ+f9lZ6aM/rMsOnbzC1XXvVPh/+yiZ9i23G8k1Jj1dPiUOGFk6hdmSTRbIiKs0BERAFzF3iQQdM1065m7Qrq+GZOo90fuc7c3kys1mtQtDH1HYSXMY6Iac4lwzdHD7qr2x8pdayWw0KVKmW08GIvxS7E0PhpBGEQQJg5ryh5VnOtwodC3oTV6IOk9Jm/AHEaa54Y04rsrx2astoqNqV6FN725BzhwGgMZOHYZWjh/Gb25V2KXVrVlbHtmtAqOoVACA/ongHUB0OAPbmuqXNO9NT9tviF0qz29jD0/9X1IN9Nmi7sg/JwJVJbb6oWakH2io2m0mAXcTyAEk+4Lpq1IOa5p0II+YhfMts9j6lvZSFN7W1KJeIfIaQ7CHZgGCC3lmuqsNYZZog7o+o8J9y7vq6KF6WQN6SWOIeypTIMESJE66kEH6ELzZPZKnd9JzKbnPc8hznOAEwIaA0aASeepWWx2zxsNkbQc4Pdic9xE4ZdGTZzgQPqrtdt9lwROxxTqjLMcmF31MNoIPrCPeMx9JVzUqhu8QO8wqC2UZgjIjiOY0UyxX00gNrQ13M7p//JVU453RXTYovTIrb2tdqp1jWo1KdSj1AKI3iSA0nENACZ7InPdMrZ99am2p51WZUcXAth7To0BxHVbhDnSQzPDMTyu2YSJEEdkFemmFUbfhKq69q7LaDhpVW49MDuq+eIwugn3SrK1WgMYXHQCf2HvOSq7PYLHY/RsptdzAxVD3uMuPvK5zbfaepSsz6zG5NLQ1p0lzg0OfGsTorI16ntwT1E6nZo6fO+yTxnP2JNs2eoWtgbaaYeAcQzIIJ1hzSCJVdU2xu6wVG2ISwMhpwNljCc+u6ZnOSc9c+KieTfa+tbRWZXa3FTwEOaIBDi4QRpOXjyXl9+S2labW60Gq9rXuxPYGgyfWwvnqz3GJK07ZxIrrqjVJ09TJ4XjjJG288n9e22lteg+nBY1jg8kRhmC0gGQZ0585XUXXd3Qss1nxYujFJmLngiTHAZaclbwAOwLTdbMdongwE+89Uff5LnU9P0M1l87YwqfCOgREWM1BERAFXX8yaU8nNP1w/dWK02yhjpubzBHv4fVdReGmcTjqi0fOvKNtBaLLZaTrMcON+F1SAcIDZAEyAXHj2KV5OL7r2ux47Tm4VHMD4AxNAaZyyJBJEjlzlXlCo00yKmHCAcWKMMDM4pygRx5KFcu1djtLzSs1RrnMG6GlvVGUsBABHdzWp8YwcQmp9PpUN1u5HBXR5Q7dUvNtJ4GB9bozRwAFoxYT1oxYmjMkngV9VumphrPafWAI72z9j9FqbY6YeagYwPIgvDRjI5F8SVrtdMgh7ciMwVEsS2WxHUXwlKMoQxg6NFWWK+2OEVOo7t0PcfsVZNcDosrTXJbGakspnqIotqvKnT3nCeQzPy4e9Es8EtpLLMrfaRTpudxjLvOQHzVJYGQFhaLS6u4E5NGjfueZWl9/WWlVbZ31qbapgBhdnJ3QeAJ4A6yFojHSsGJt3T+FbIiWzZ+wUKj7e+kxr2B1Rz+sYIzLgycOPtiZPNaNmNvbPbqjqVNtRj2guAeB1mggEgtJzEjLt4q+t9gZXpVKVQEse0tdGWRHPgVzuzGwNCwVH1mPfUeWloL4GFpIJgDUmBn9F2mmt+TTGdcq5eo25di/pjFaKY/in5An7Lo1Q3NTxVnO4NEe939gfmr5UW84K+mXwt+WFQ3rR6OqHjdfr7Q/ceBV8tNrswqMLXcfoeBC5hLSyy2GuOCjtl406NJ1aq4NYwYnHkO4akmAB2qt2d2ws1uxig52JmZa9uF0EwHDMgie3xXl83UK1KrZK8gPAEjsIc1zZ1zAPuIVfsVsIywOqVOlNV724Jw4AGyHERJkkgZ9i04jgrq9F1S1tqfZELajynNslqNnFHpAzDjcX4T1mh0MEGYBGZ4/Ndcym2oxr27rmtcO5wDh9Cq299ibHaqwrVqUvEAw4tDgNMYG9ll3KZfd+0LFR6SucLZDWhokkxk1rR2DsAhMrbSd2KqyMI1xerv82emwkaSO7JRqz+jbUfVqFrGmSXuIaBhbzManh4qRcV/0bZS6WzuJbJaQRDgRBhw7iD71A2ouA22zV6DHBjjUY4E6S1jCA6M4PzGWR4xnfczxoSnonlefkbbptdntDDUoVGPY09Yg6ZT1gYIyzzWu69o7DbHPs9OoyqYMsc0w5vrRiEPH/tVGxOwT7LRtLbQ9pNdnRkUyYDYeCcRAl3WPDKOMrTsj5MzY7V076wfgDgwNaWnrNLZfJyyJyE967eN9zX6HTQ14m9vb8/x/Q7O77ro0GltCmym2ZIY0AE8zGp71848p16W6na6baLqzKWBpZ0WIBz5OKS3edMCDwjLNaNv6F5G8Joi0FnU6HoseEdUTu5B2PFM9nCF9EtN8iz06XnDoe5sOI3cbWAv05mQIBmQphF5WN2+xYsdNpuk1LK4MbFaqvmtE1xFU02GoNIdhGKRwM6jgr65bJgpyd5/WPd6o+XiuYsN+2Wo/E+s3A1zBxOJ1QFzGiBnkCT2DNdRaL+s9N5pvqtDx6vH/AJYyHH0rP5u9cW1WL4dL/RmOlapOx7eCeipKe2djJjpRHUzLXBsvNRoEkag03zyw5qzsNvp1mY6TsTSSAYIBgwYkZieKonTZDeUWvsak0yQiIqiQiIgOX2gu0HpKbpFOux7SRqMQLXR25z71yexnk4NjtPnFSs2pha5rA1pG8MJL57JyE665L6ZbrGKrC05cQeRGhVBRquY4seII1/t2LVCbccGd22UaoxfwyPbdflnoPaytWpU3O3Q9wBOcTnoJ4lTSF84218ndotlsNeg+ngeGB2NxBZhaGZCDibAnLme9d5QsJZZ20Q8y2kKYfxkMwB/fxUtJJYZ1ZXVGEXGWW+V4NQfRqOcynUpue3ea17S5vDrNBke9eeZEaSO7LwXAbE+T62Wa3Nq1sLadPH1mvDsctLQABnBmTiA05r6gQupPGyeSvqenqrniEs/Mq6VnecUlx6ztS77rfSsHYt9l9f8AMfy59i+Y+Ua4rfWtwfRZVqU8LBTNOYYQBimNw4pOIxqM8sohvtwKOljdZplLHzZ9RZSAXzi/vJbWr259ZtVgpVKmNxM42yZcA2Id2Zjguq2h87ZdjuhJdahSphxZm4kYBWLI1dGIiM+WcLnfJTXtrum84NU0YbhNXETjnMML84w68NFMcpOSZr6ZTprlbXJbbYKrygWO8nXhNEWgshnQmliwjqjFJbk12OSSezgvpD67m0mCoRjwNxxpiwjFHZMqTXrhoXl02I1H9I7dacu0j7DxUOW2X2Mt17vjCpJLHcs7psnR0wDvHrHvPD3CApqIsjeXk0RiorCCLCvVwtc7XCCfkJVZT2moGM3b2HdMTnx45gjmSNFy2lyWwqnNZisky33e2q2DkRoRqP3HYqGo19F0PHcRoe4/ZWzr/ohlOoSQ1+KDGmGZxcjlEarW6+6T8bXtdkBLXNzkuDILecub/Mu42qOxVZ0M57pNP8RGpWoFVG1+yzLwoCmXljmuxtcBiEwQQWyJBB58ArCy2elXJ83L2EBpLXgxnwB5gyDmdFm6wV2eri9kg/QwVfGcXvFmXTf009000VmyGyrbvoGm15e5zsbnEYZMAABsmAAOZ1K239aq1OzWt9nGKq0SwROeBkkNjOBJjPT3KWa1Qasf/Kf2ULz6pTqOcWuwPc0ThPVdha0GfwuOXYY4EkdPnJz67lPXNZfP1OP8mG0FttFWuyrUfUpimSHvzwVMQDQD2gk4f4VX7HbO3jSvNtSs2q0BzjVqOPVe0gyMUxUkxETGuUL6cOmO7Tf8o8Vtp3RWfvFrB3yfkMvqu3NLPBsfWybn6deFJY/ODCvbQAtH+HRa4Ndv+7EkTIJn8PLv+XNTK9lbZ3Nw0+lcQTLnQB1mMEANPF89wK9/xKYcRRccIJ1zgYsnDDk7IGPwuBngs76hQfwPD8nFX/H22JTlx4yjN2xtjIINFsEMaRidusENbvaRqOPGVKtlwWes/HVpMc4gNkjOA2owD+WrUHxdyjV9oS1tJ3ROPSNe6AZIwiQBAOIHnwGa0naV2F56PrdbBmcLi0N0dGbc5BjdjJcPqp95v9X+eDYujsfEf484N7NkbIMMUh1SCOs/VrnuB3szNR+uuIg5Kzs1mbTY1jBha0QAOAUO6b26c1OoW4DEkgzmR7tJ7nA8VYpK6di+KTf1ZTOt1y0tbhERcHIREQBQrxu1tUcnDR32PMKailNrdESipLDOWLn0nYagjkeB7ipdO0gq7rUWvEOAI5FVNo2e40nR2OzHz1H1V6sT5MUqJw9u6KvaanWfY67bKSKxYcEGDqMQaeDi2QO0hcX5KruttKpWNdtVlEt0qhwmpiEFrXZ7uKT2hd66xV2erPa0g/TX6LE16g1Y8fCf2Vie2Fgth1Uq6pVOPPfBWbUWqvTsNpfZZ6UOMQJcG42h7mgjUNk8efBc75Kb1tlfp/OHVKlIBuF9SSQ+c2tccyIzI4QOa7ChaXjF1H5ucd08VuBrO0pv94jxRbRwxHqUqpV6Mt9+5Lc8BRbRbgOK2U7mrP3i1g/mPyGX1VlY7np08953N2fyGgXDlFfMpVdk+2CssV1OqnFUlrOWhP7BX7GAAACAMgAskVEpORrrrVa2CIi5LDxzQRBzBUf/AGbS16OnrO43XnpqpKJg6UmuGaPMKUNHRshubRhECdYEZLFt20REU6YwmR1G5EGQRlkZUlFGETrl5ZpoWOmycDGtmAcLQMhkBlyW5FUWraqzUqr6VWoGObhnGC0EvEgNJ3jB4dv4XRJy23uy3WNSmHAtcAQQQQcwQciCOSp27ZWItxCu06SBJcJLRBaASDLgPnyMeHbOxAA9OzMAgAy7UDdGeU+KEEyx1DTd0NQk6mm45lzRq1x4vb9RBzOKJ6pLzv2xmmMdoptBl7H4hkWEjEw6EhwIjjmM5hZN2vsYgOtNGYJnFDTEhxBOUS0jXhCAuUVJU20sQ/57D1S/qy7KA4aDUyIHE5DPJbX7WWMNDzaKWEuc0HFIxMjEMuUt/mHMIC2RUtXbOwtB/wCIpGA49U4t2ZiNTkY58Fn/AIusf+vT4jXiG4iPaA4aoC3RQ7uvihaMXQVWVMMYsDgYxCRP/nA8ipiAIiIAiIgCIiAIiIAiIgCIiAIiIAiIgCIiAj220OY0FjDUMgQCBkdTnyUKne1YvANmqAcXYmn1cWnHPJWqICnZfVaetZaw5wWnOGzxzEl2Y/D2ra69aoLf+GqkESesyQS4iCJg5Z6qzRAVlK96hBmz1mxGuEyCQMoOuenYVXWhlKpUL32BznwHFzmUycsmwSdcgI1gCdAukRAc7/s+gA0iwDPFIDKYLZwajjIg5TunirJtwWaQ4UKQIzBwNBBhgnTWGMHwDkrBEBUjZayYabTRY5tOn0TA4YgGcoPHt1W91w2YiDQpEREFjYjEXxEaYiT3kqeiAqxsvZJnzejOk9G3gMPLktouKzYcPQ0oBcYwNiXkF0COMD5BT0QFcNnbLBHQUYOowNjUnSOZPzQbO2Xq/wC4o9Ukt6jciQASMtSGjPsCsUQEaxXbSo4uhpsZiIJwNDZIECY7FJREAREQBERAEREAREQBERAEREAREQBERAEREB//2Q=="/>
          <p:cNvSpPr>
            <a:spLocks noChangeAspect="1" noChangeArrowheads="1"/>
          </p:cNvSpPr>
          <p:nvPr/>
        </p:nvSpPr>
        <p:spPr bwMode="auto">
          <a:xfrm>
            <a:off x="63500" y="-644525"/>
            <a:ext cx="18859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8" name="Picture 8" descr="http://www.biologycorner.com/resources/osm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393" y="4343400"/>
            <a:ext cx="3579607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Osmosis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http://www.goldiesroom.org/Multimedia/Bio_Images/06%20Transport/06%20Osm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05565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Osmosis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Hypertonic</a:t>
            </a:r>
            <a:r>
              <a:rPr lang="en-US" dirty="0" smtClean="0"/>
              <a:t>: solution has a higher [ ] than cell</a:t>
            </a:r>
          </a:p>
          <a:p>
            <a:pPr lvl="1"/>
            <a:r>
              <a:rPr lang="en-US" dirty="0" smtClean="0"/>
              <a:t>hyper = higher</a:t>
            </a:r>
          </a:p>
          <a:p>
            <a:pPr lvl="1"/>
            <a:r>
              <a:rPr lang="en-US" dirty="0" smtClean="0"/>
              <a:t>Water will move out of the cell </a:t>
            </a:r>
            <a:r>
              <a:rPr lang="en-US" dirty="0" smtClean="0">
                <a:sym typeface="Wingdings" pitchFamily="2" charset="2"/>
              </a:rPr>
              <a:t> cell shrivels up and becomes dehydrated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Occurs when you drink salt water</a:t>
            </a:r>
            <a:endParaRPr lang="en-US" dirty="0" smtClean="0"/>
          </a:p>
          <a:p>
            <a:r>
              <a:rPr lang="en-US" b="1" dirty="0" err="1" smtClean="0"/>
              <a:t>Hyp</a:t>
            </a:r>
            <a:r>
              <a:rPr lang="en-US" sz="4000" b="1" dirty="0" err="1" smtClean="0"/>
              <a:t>O</a:t>
            </a:r>
            <a:r>
              <a:rPr lang="en-US" b="1" dirty="0" err="1" smtClean="0"/>
              <a:t>tonic</a:t>
            </a:r>
            <a:r>
              <a:rPr lang="en-US" dirty="0" smtClean="0"/>
              <a:t>: solution has a lower [ ] than cell</a:t>
            </a:r>
          </a:p>
          <a:p>
            <a:pPr lvl="1"/>
            <a:r>
              <a:rPr lang="en-US" dirty="0" smtClean="0"/>
              <a:t>Hypo = low</a:t>
            </a:r>
          </a:p>
          <a:p>
            <a:pPr lvl="1"/>
            <a:r>
              <a:rPr lang="en-US" dirty="0" smtClean="0"/>
              <a:t>Water will move into the cell </a:t>
            </a:r>
            <a:r>
              <a:rPr lang="en-US" dirty="0" smtClean="0">
                <a:sym typeface="Wingdings" pitchFamily="2" charset="2"/>
              </a:rPr>
              <a:t> cell expands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“Thunder storms” in the produce section of a grocery store</a:t>
            </a:r>
          </a:p>
          <a:p>
            <a:r>
              <a:rPr lang="en-US" b="1" dirty="0" smtClean="0">
                <a:sym typeface="Wingdings" pitchFamily="2" charset="2"/>
              </a:rPr>
              <a:t>Isotonic</a:t>
            </a:r>
            <a:r>
              <a:rPr lang="en-US" dirty="0" smtClean="0">
                <a:sym typeface="Wingdings" pitchFamily="2" charset="2"/>
              </a:rPr>
              <a:t>: the [ ] is the same inside and outside the cell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Equal movement into and out of cell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Osmosis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fashion-writings.com/img/nm/hypertonic-hypotonic-and-isotonic-solution/animal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458200" cy="47365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Facilitated Diffusion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Protein channels allow large molecules to pass through the membrane</a:t>
            </a:r>
          </a:p>
          <a:p>
            <a:r>
              <a:rPr lang="en-US" dirty="0" smtClean="0"/>
              <a:t>Moves molecules from high [ ] to low [ ]</a:t>
            </a:r>
          </a:p>
          <a:p>
            <a:r>
              <a:rPr lang="en-US" dirty="0" smtClean="0"/>
              <a:t>Every protein channel is specific</a:t>
            </a:r>
          </a:p>
          <a:p>
            <a:endParaRPr lang="en-US" dirty="0"/>
          </a:p>
        </p:txBody>
      </p:sp>
      <p:pic>
        <p:nvPicPr>
          <p:cNvPr id="3074" name="Picture 2" descr="http://t2.gstatic.com/images?q=tbn:ANd9GcQE5mDtVp108kI4NFgXY06nME6QrHJ67255yAS_4VjdrY_JZY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81400"/>
            <a:ext cx="4419600" cy="33104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Protein Pumps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r>
              <a:rPr lang="en-US" dirty="0" smtClean="0"/>
              <a:t>Movement of molecules against the [ ] gradient</a:t>
            </a:r>
          </a:p>
          <a:p>
            <a:r>
              <a:rPr lang="en-US" dirty="0" smtClean="0"/>
              <a:t>Molecules move from low [ ] to high [ ]</a:t>
            </a:r>
          </a:p>
          <a:p>
            <a:r>
              <a:rPr lang="en-US" dirty="0" smtClean="0"/>
              <a:t>Active transport = requires ATP (energy)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t0.gstatic.com/images?q=tbn:ANd9GcQSRM7VM15Bkagig1E5Odhi7W3zak4cNafrqXRcWx8WTYLY9R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5943600" cy="34772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Endocytosis &amp; Exocytosis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Endocytosis: taking materials into the cell by </a:t>
            </a:r>
            <a:r>
              <a:rPr lang="en-US" dirty="0" err="1" smtClean="0"/>
              <a:t>infolds</a:t>
            </a:r>
            <a:r>
              <a:rPr lang="en-US" dirty="0" smtClean="0"/>
              <a:t> of the membrane</a:t>
            </a:r>
          </a:p>
          <a:p>
            <a:pPr lvl="1"/>
            <a:r>
              <a:rPr lang="en-US" dirty="0" err="1" smtClean="0"/>
              <a:t>Phagocytosis</a:t>
            </a:r>
            <a:r>
              <a:rPr lang="en-US" dirty="0" smtClean="0"/>
              <a:t>: bringing food into cell</a:t>
            </a:r>
          </a:p>
          <a:p>
            <a:pPr lvl="1"/>
            <a:r>
              <a:rPr lang="en-US" dirty="0" err="1" smtClean="0"/>
              <a:t>Pinocytosis</a:t>
            </a:r>
            <a:r>
              <a:rPr lang="en-US" dirty="0" smtClean="0"/>
              <a:t>: bringing water into the cell</a:t>
            </a:r>
          </a:p>
          <a:p>
            <a:r>
              <a:rPr lang="en-US" dirty="0" err="1" smtClean="0"/>
              <a:t>Exocytosis</a:t>
            </a:r>
            <a:r>
              <a:rPr lang="en-US" dirty="0" smtClean="0"/>
              <a:t>: materials exiting the cell</a:t>
            </a:r>
          </a:p>
          <a:p>
            <a:r>
              <a:rPr lang="en-US" dirty="0" smtClean="0"/>
              <a:t>Type of active transport = requires ATP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Endocytosis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Exocytosis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kscience.co.uk/as/module1/pictures/endoe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477000" cy="44545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Endocytosis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php.med.unsw.edu.au/cellbiology/images/b/b2/Lysosome_primary_secondary_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9200"/>
            <a:ext cx="5257801" cy="4451606"/>
          </a:xfrm>
          <a:prstGeom prst="rect">
            <a:avLst/>
          </a:prstGeom>
          <a:noFill/>
        </p:spPr>
      </p:pic>
      <p:pic>
        <p:nvPicPr>
          <p:cNvPr id="39940" name="Picture 4" descr="http://www.bris.ac.uk/biochemistry/lane/Images/Exocyto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54941"/>
            <a:ext cx="4572000" cy="43030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ells Overview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600200"/>
            <a:ext cx="6278562" cy="4708525"/>
          </a:xfrm>
        </p:spPr>
      </p:pic>
    </p:spTree>
    <p:extLst>
      <p:ext uri="{BB962C8B-B14F-4D97-AF65-F5344CB8AC3E}">
        <p14:creationId xmlns:p14="http://schemas.microsoft.com/office/powerpoint/2010/main" val="4112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Organelles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Crash Course: </a:t>
            </a:r>
            <a:r>
              <a:rPr lang="en-US" dirty="0"/>
              <a:t>Animal Cells </a:t>
            </a:r>
            <a:r>
              <a:rPr lang="en-US" dirty="0" smtClean="0"/>
              <a:t>- </a:t>
            </a:r>
            <a:r>
              <a:rPr lang="en-US" dirty="0" smtClean="0">
                <a:hlinkClick r:id="rId2"/>
              </a:rPr>
              <a:t>https://www.youtube.com/watch?v=cj8dDTHGJBY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Crash Course: Plant Cells - 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www.youtube.com/watch?v=9UvlqAVCoqY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ell Organell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5600" y="11430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Membrane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Regulates what enters and leaves the cell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Found in both plants and animals</a:t>
            </a:r>
            <a:endParaRPr lang="en-US" dirty="0"/>
          </a:p>
        </p:txBody>
      </p:sp>
      <p:pic>
        <p:nvPicPr>
          <p:cNvPr id="16386" name="Picture 2" descr="http://t3.gstatic.com/images?q=tbn:ANd9GcQWFx2NWxu6Po-Qlh0PHKe-jfXbtNDgHDakVhAcGwmbZrbGkZ2T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777977"/>
            <a:ext cx="4038600" cy="30800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ell Membrane Func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3513" y="1600200"/>
            <a:ext cx="6278562" cy="4708525"/>
          </a:xfrm>
        </p:spPr>
      </p:pic>
    </p:spTree>
    <p:extLst>
      <p:ext uri="{BB962C8B-B14F-4D97-AF65-F5344CB8AC3E}">
        <p14:creationId xmlns:p14="http://schemas.microsoft.com/office/powerpoint/2010/main" val="10542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964</TotalTime>
  <Words>843</Words>
  <Application>Microsoft Office PowerPoint</Application>
  <PresentationFormat>On-screen Show (4:3)</PresentationFormat>
  <Paragraphs>157</Paragraphs>
  <Slides>48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Algerian</vt:lpstr>
      <vt:lpstr>Book Antiqua</vt:lpstr>
      <vt:lpstr>Lucida Sans</vt:lpstr>
      <vt:lpstr>Wingdings</vt:lpstr>
      <vt:lpstr>Wingdings 2</vt:lpstr>
      <vt:lpstr>Wingdings 3</vt:lpstr>
      <vt:lpstr>Apex</vt:lpstr>
      <vt:lpstr>Cells</vt:lpstr>
      <vt:lpstr>Some Important Terms</vt:lpstr>
      <vt:lpstr>The “Dudes”</vt:lpstr>
      <vt:lpstr>The Cell Theory</vt:lpstr>
      <vt:lpstr>PowerPoint Presentation</vt:lpstr>
      <vt:lpstr>Cell Organelles</vt:lpstr>
      <vt:lpstr>PowerPoint Presentation</vt:lpstr>
      <vt:lpstr>Cell Membrane</vt:lpstr>
      <vt:lpstr>PowerPoint Presentation</vt:lpstr>
      <vt:lpstr>Nucleus</vt:lpstr>
      <vt:lpstr>Nucleus</vt:lpstr>
      <vt:lpstr>Nuclei in Onion Cells</vt:lpstr>
      <vt:lpstr>Nuclei in Liver Cells</vt:lpstr>
      <vt:lpstr>Human Cheek Cells</vt:lpstr>
      <vt:lpstr>Only Animal Cell to NOT Have a Nucleus?</vt:lpstr>
      <vt:lpstr>Chloroplast</vt:lpstr>
      <vt:lpstr>Chloroplasts</vt:lpstr>
      <vt:lpstr>Elodea</vt:lpstr>
      <vt:lpstr>Lysosome</vt:lpstr>
      <vt:lpstr>Vacuoles</vt:lpstr>
      <vt:lpstr>Vacuole</vt:lpstr>
      <vt:lpstr>Mitochondria</vt:lpstr>
      <vt:lpstr>Mitochondria</vt:lpstr>
      <vt:lpstr>Endoplasmic Reticulum (ER)</vt:lpstr>
      <vt:lpstr>Endoplasmic Reticulum</vt:lpstr>
      <vt:lpstr>Ribosomes</vt:lpstr>
      <vt:lpstr>Ribosomes</vt:lpstr>
      <vt:lpstr>Golgi Apparatus (GA)</vt:lpstr>
      <vt:lpstr>Golgi Apparatus</vt:lpstr>
      <vt:lpstr>Cell Wall</vt:lpstr>
      <vt:lpstr>Cell Wall</vt:lpstr>
      <vt:lpstr>Cytoskeleton</vt:lpstr>
      <vt:lpstr>Cytoskeleton</vt:lpstr>
      <vt:lpstr>Cilia and Flagella</vt:lpstr>
      <vt:lpstr>PowerPoint Presentation</vt:lpstr>
      <vt:lpstr>Cell Processes</vt:lpstr>
      <vt:lpstr>More Important Terms</vt:lpstr>
      <vt:lpstr>Diffusion</vt:lpstr>
      <vt:lpstr>Diffusion</vt:lpstr>
      <vt:lpstr>Osmosis</vt:lpstr>
      <vt:lpstr>Osmosis</vt:lpstr>
      <vt:lpstr>Osmosis</vt:lpstr>
      <vt:lpstr>Osmosis</vt:lpstr>
      <vt:lpstr>Facilitated Diffusion</vt:lpstr>
      <vt:lpstr>Protein Pumps</vt:lpstr>
      <vt:lpstr>Endocytosis &amp; Exocytosis</vt:lpstr>
      <vt:lpstr>Endocytosis &amp; Exocytosis</vt:lpstr>
      <vt:lpstr>Endocytosis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Organelles  and  Cell Processes</dc:title>
  <dc:creator>Windows User</dc:creator>
  <cp:lastModifiedBy>Katherine Powell</cp:lastModifiedBy>
  <cp:revision>47</cp:revision>
  <dcterms:created xsi:type="dcterms:W3CDTF">2011-11-07T17:08:40Z</dcterms:created>
  <dcterms:modified xsi:type="dcterms:W3CDTF">2015-11-03T17:56:19Z</dcterms:modified>
</cp:coreProperties>
</file>